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335" r:id="rId3"/>
    <p:sldId id="337" r:id="rId4"/>
    <p:sldId id="327" r:id="rId5"/>
    <p:sldId id="318" r:id="rId6"/>
    <p:sldId id="319" r:id="rId7"/>
    <p:sldId id="320" r:id="rId8"/>
    <p:sldId id="321" r:id="rId9"/>
    <p:sldId id="323" r:id="rId10"/>
    <p:sldId id="322" r:id="rId11"/>
    <p:sldId id="324" r:id="rId12"/>
    <p:sldId id="325" r:id="rId13"/>
    <p:sldId id="326" r:id="rId14"/>
    <p:sldId id="328" r:id="rId15"/>
    <p:sldId id="329" r:id="rId16"/>
    <p:sldId id="330" r:id="rId17"/>
    <p:sldId id="331" r:id="rId18"/>
    <p:sldId id="332" r:id="rId19"/>
    <p:sldId id="333" r:id="rId20"/>
    <p:sldId id="334" r:id="rId21"/>
    <p:sldId id="33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4" d="100"/>
          <a:sy n="104" d="100"/>
        </p:scale>
        <p:origin x="126"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E3E42-529C-4C95-813E-A63CD09B46C6}" type="datetimeFigureOut">
              <a:rPr lang="nl-NL" smtClean="0"/>
              <a:t>2-11-2020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9A149-65AD-4657-A5D5-62FC265185A9}" type="slidenum">
              <a:rPr lang="nl-NL" smtClean="0"/>
              <a:t>‹nr.›</a:t>
            </a:fld>
            <a:endParaRPr lang="nl-NL"/>
          </a:p>
        </p:txBody>
      </p:sp>
    </p:spTree>
    <p:extLst>
      <p:ext uri="{BB962C8B-B14F-4D97-AF65-F5344CB8AC3E}">
        <p14:creationId xmlns:p14="http://schemas.microsoft.com/office/powerpoint/2010/main" val="3916452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31AEBDA-5098-4ACD-8073-15D8CAEAF152}"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186995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31AEBDA-5098-4ACD-8073-15D8CAEAF152}"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48952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31AEBDA-5098-4ACD-8073-15D8CAEAF152}"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C78822-5E41-430A-BBDE-352A521B8F9F}"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8581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531AEBDA-5098-4ACD-8073-15D8CAEAF152}" type="datetimeFigureOut">
              <a:rPr lang="nl-NL" smtClean="0"/>
              <a:t>2-11-2020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851922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531AEBDA-5098-4ACD-8073-15D8CAEAF152}" type="datetimeFigureOut">
              <a:rPr lang="nl-NL" smtClean="0"/>
              <a:t>2-11-2020</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78822-5E41-430A-BBDE-352A521B8F9F}"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9175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531AEBDA-5098-4ACD-8073-15D8CAEAF152}" type="datetimeFigureOut">
              <a:rPr lang="nl-NL" smtClean="0"/>
              <a:t>2-11-2020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2370962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1AEBDA-5098-4ACD-8073-15D8CAEAF152}"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1497967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1AEBDA-5098-4ACD-8073-15D8CAEAF152}"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367109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1AEBDA-5098-4ACD-8073-15D8CAEAF152}"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389063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31AEBDA-5098-4ACD-8073-15D8CAEAF152}"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279348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31AEBDA-5098-4ACD-8073-15D8CAEAF152}" type="datetimeFigureOut">
              <a:rPr lang="nl-NL" smtClean="0"/>
              <a:t>2-11-2020</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942352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31AEBDA-5098-4ACD-8073-15D8CAEAF152}" type="datetimeFigureOut">
              <a:rPr lang="nl-NL" smtClean="0"/>
              <a:t>2-11-2020</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209511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31AEBDA-5098-4ACD-8073-15D8CAEAF152}" type="datetimeFigureOut">
              <a:rPr lang="nl-NL" smtClean="0"/>
              <a:t>2-11-2020</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197756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AEBDA-5098-4ACD-8073-15D8CAEAF152}" type="datetimeFigureOut">
              <a:rPr lang="nl-NL" smtClean="0"/>
              <a:t>2-11-2020</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4168319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31AEBDA-5098-4ACD-8073-15D8CAEAF152}" type="datetimeFigureOut">
              <a:rPr lang="nl-NL" smtClean="0"/>
              <a:t>2-11-2020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155517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31AEBDA-5098-4ACD-8073-15D8CAEAF152}" type="datetimeFigureOut">
              <a:rPr lang="nl-NL" smtClean="0"/>
              <a:t>2-11-2020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78822-5E41-430A-BBDE-352A521B8F9F}" type="slidenum">
              <a:rPr lang="nl-NL" smtClean="0"/>
              <a:t>‹nr.›</a:t>
            </a:fld>
            <a:endParaRPr lang="nl-NL"/>
          </a:p>
        </p:txBody>
      </p:sp>
    </p:spTree>
    <p:extLst>
      <p:ext uri="{BB962C8B-B14F-4D97-AF65-F5344CB8AC3E}">
        <p14:creationId xmlns:p14="http://schemas.microsoft.com/office/powerpoint/2010/main" val="253439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1AEBDA-5098-4ACD-8073-15D8CAEAF152}" type="datetimeFigureOut">
              <a:rPr lang="nl-NL" smtClean="0"/>
              <a:t>2-11-2020</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BC78822-5E41-430A-BBDE-352A521B8F9F}" type="slidenum">
              <a:rPr lang="nl-NL" smtClean="0"/>
              <a:t>‹nr.›</a:t>
            </a:fld>
            <a:endParaRPr lang="nl-NL"/>
          </a:p>
        </p:txBody>
      </p:sp>
    </p:spTree>
    <p:extLst>
      <p:ext uri="{BB962C8B-B14F-4D97-AF65-F5344CB8AC3E}">
        <p14:creationId xmlns:p14="http://schemas.microsoft.com/office/powerpoint/2010/main" val="2718012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467F7F-6B3B-4A8D-89F3-5BB6FBB451E7}"/>
              </a:ext>
            </a:extLst>
          </p:cNvPr>
          <p:cNvSpPr>
            <a:spLocks noGrp="1"/>
          </p:cNvSpPr>
          <p:nvPr>
            <p:ph type="ctrTitle"/>
          </p:nvPr>
        </p:nvSpPr>
        <p:spPr/>
        <p:txBody>
          <a:bodyPr>
            <a:normAutofit fontScale="90000"/>
          </a:bodyPr>
          <a:lstStyle/>
          <a:p>
            <a:r>
              <a:rPr lang="nl-NL" dirty="0"/>
              <a:t>Omgaan met onzekere tijden en wat we daarover van Spinoza kunnen leren</a:t>
            </a:r>
          </a:p>
        </p:txBody>
      </p:sp>
      <p:sp>
        <p:nvSpPr>
          <p:cNvPr id="3" name="Ondertitel 2">
            <a:extLst>
              <a:ext uri="{FF2B5EF4-FFF2-40B4-BE49-F238E27FC236}">
                <a16:creationId xmlns:a16="http://schemas.microsoft.com/office/drawing/2014/main" id="{B087E443-EF43-4C44-92FC-B07220904BC7}"/>
              </a:ext>
            </a:extLst>
          </p:cNvPr>
          <p:cNvSpPr>
            <a:spLocks noGrp="1"/>
          </p:cNvSpPr>
          <p:nvPr>
            <p:ph type="subTitle" idx="1"/>
          </p:nvPr>
        </p:nvSpPr>
        <p:spPr/>
        <p:txBody>
          <a:bodyPr/>
          <a:lstStyle/>
          <a:p>
            <a:r>
              <a:rPr lang="nl-NL" dirty="0"/>
              <a:t>David </a:t>
            </a:r>
            <a:r>
              <a:rPr lang="nl-NL" dirty="0" err="1"/>
              <a:t>Lilienthal</a:t>
            </a:r>
            <a:r>
              <a:rPr lang="nl-NL" dirty="0"/>
              <a:t> lezing</a:t>
            </a:r>
          </a:p>
        </p:txBody>
      </p:sp>
      <p:pic>
        <p:nvPicPr>
          <p:cNvPr id="4" name="Afbeelding 3">
            <a:extLst>
              <a:ext uri="{FF2B5EF4-FFF2-40B4-BE49-F238E27FC236}">
                <a16:creationId xmlns:a16="http://schemas.microsoft.com/office/drawing/2014/main" id="{B48CE8B6-92AE-4342-8FBB-5E3F315D3A45}"/>
              </a:ext>
            </a:extLst>
          </p:cNvPr>
          <p:cNvPicPr>
            <a:picLocks noChangeAspect="1"/>
          </p:cNvPicPr>
          <p:nvPr/>
        </p:nvPicPr>
        <p:blipFill>
          <a:blip r:embed="rId2"/>
          <a:stretch>
            <a:fillRect/>
          </a:stretch>
        </p:blipFill>
        <p:spPr>
          <a:xfrm>
            <a:off x="10214880" y="144261"/>
            <a:ext cx="1772934" cy="2723226"/>
          </a:xfrm>
          <a:prstGeom prst="rect">
            <a:avLst/>
          </a:prstGeom>
        </p:spPr>
      </p:pic>
    </p:spTree>
    <p:extLst>
      <p:ext uri="{BB962C8B-B14F-4D97-AF65-F5344CB8AC3E}">
        <p14:creationId xmlns:p14="http://schemas.microsoft.com/office/powerpoint/2010/main" val="3523134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60F5AD-0913-455E-A42A-743C44424048}"/>
              </a:ext>
            </a:extLst>
          </p:cNvPr>
          <p:cNvSpPr>
            <a:spLocks noGrp="1"/>
          </p:cNvSpPr>
          <p:nvPr>
            <p:ph type="title"/>
          </p:nvPr>
        </p:nvSpPr>
        <p:spPr/>
        <p:txBody>
          <a:bodyPr/>
          <a:lstStyle/>
          <a:p>
            <a:r>
              <a:rPr lang="en-US" dirty="0" err="1"/>
              <a:t>Bevrijd</a:t>
            </a:r>
            <a:r>
              <a:rPr lang="en-US" dirty="0"/>
              <a:t> van de </a:t>
            </a:r>
            <a:r>
              <a:rPr lang="en-US" dirty="0" err="1"/>
              <a:t>illusie</a:t>
            </a:r>
            <a:r>
              <a:rPr lang="en-US" dirty="0"/>
              <a:t> van de </a:t>
            </a:r>
            <a:r>
              <a:rPr lang="en-US" dirty="0" err="1"/>
              <a:t>vrije</a:t>
            </a:r>
            <a:r>
              <a:rPr lang="en-US" dirty="0"/>
              <a:t> </a:t>
            </a:r>
            <a:r>
              <a:rPr lang="en-US" dirty="0" err="1"/>
              <a:t>wil</a:t>
            </a:r>
            <a:endParaRPr lang="nl-NL" dirty="0"/>
          </a:p>
        </p:txBody>
      </p:sp>
      <p:sp>
        <p:nvSpPr>
          <p:cNvPr id="3" name="Tijdelijke aanduiding voor inhoud 2">
            <a:extLst>
              <a:ext uri="{FF2B5EF4-FFF2-40B4-BE49-F238E27FC236}">
                <a16:creationId xmlns:a16="http://schemas.microsoft.com/office/drawing/2014/main" id="{75AA98D2-1CE5-402D-9702-B7F267629212}"/>
              </a:ext>
            </a:extLst>
          </p:cNvPr>
          <p:cNvSpPr>
            <a:spLocks noGrp="1"/>
          </p:cNvSpPr>
          <p:nvPr>
            <p:ph idx="1"/>
          </p:nvPr>
        </p:nvSpPr>
        <p:spPr/>
        <p:txBody>
          <a:bodyPr>
            <a:normAutofit lnSpcReduction="10000"/>
          </a:bodyPr>
          <a:lstStyle/>
          <a:p>
            <a:r>
              <a:rPr lang="en-US" dirty="0"/>
              <a:t>Spinoza’s </a:t>
            </a:r>
            <a:r>
              <a:rPr lang="en-US" dirty="0" err="1"/>
              <a:t>filosofie</a:t>
            </a:r>
            <a:r>
              <a:rPr lang="en-US" dirty="0"/>
              <a:t> is </a:t>
            </a:r>
            <a:r>
              <a:rPr lang="en-US" dirty="0" err="1"/>
              <a:t>een</a:t>
            </a:r>
            <a:r>
              <a:rPr lang="en-US" dirty="0"/>
              <a:t> </a:t>
            </a:r>
            <a:r>
              <a:rPr lang="en-US" dirty="0" err="1"/>
              <a:t>filosofie</a:t>
            </a:r>
            <a:r>
              <a:rPr lang="en-US" dirty="0"/>
              <a:t> van </a:t>
            </a:r>
            <a:r>
              <a:rPr lang="en-US" dirty="0" err="1"/>
              <a:t>bevrijding</a:t>
            </a:r>
            <a:r>
              <a:rPr lang="en-US" dirty="0"/>
              <a:t>. </a:t>
            </a:r>
            <a:r>
              <a:rPr lang="en-US" dirty="0" err="1"/>
              <a:t>Hij</a:t>
            </a:r>
            <a:r>
              <a:rPr lang="en-US" dirty="0"/>
              <a:t> </a:t>
            </a:r>
            <a:r>
              <a:rPr lang="en-US" dirty="0" err="1"/>
              <a:t>wil</a:t>
            </a:r>
            <a:r>
              <a:rPr lang="en-US" dirty="0"/>
              <a:t> </a:t>
            </a:r>
            <a:r>
              <a:rPr lang="en-US" dirty="0" err="1"/>
              <a:t>ons</a:t>
            </a:r>
            <a:r>
              <a:rPr lang="en-US" dirty="0"/>
              <a:t> </a:t>
            </a:r>
            <a:r>
              <a:rPr lang="en-US" dirty="0" err="1"/>
              <a:t>bevrijden</a:t>
            </a:r>
            <a:r>
              <a:rPr lang="en-US" dirty="0"/>
              <a:t> </a:t>
            </a:r>
            <a:r>
              <a:rPr lang="en-US" dirty="0" err="1"/>
              <a:t>uit</a:t>
            </a:r>
            <a:r>
              <a:rPr lang="en-US" dirty="0"/>
              <a:t> de </a:t>
            </a:r>
            <a:r>
              <a:rPr lang="en-US" dirty="0" err="1"/>
              <a:t>greep</a:t>
            </a:r>
            <a:r>
              <a:rPr lang="en-US" dirty="0"/>
              <a:t> die de </a:t>
            </a:r>
            <a:r>
              <a:rPr lang="en-US" dirty="0" err="1"/>
              <a:t>passies</a:t>
            </a:r>
            <a:r>
              <a:rPr lang="en-US" dirty="0"/>
              <a:t> op </a:t>
            </a:r>
            <a:r>
              <a:rPr lang="en-US" dirty="0" err="1"/>
              <a:t>ons</a:t>
            </a:r>
            <a:r>
              <a:rPr lang="en-US" dirty="0"/>
              <a:t> </a:t>
            </a:r>
            <a:r>
              <a:rPr lang="en-US" dirty="0" err="1"/>
              <a:t>hebben</a:t>
            </a:r>
            <a:r>
              <a:rPr lang="en-US" dirty="0"/>
              <a:t>, </a:t>
            </a:r>
            <a:r>
              <a:rPr lang="en-US" dirty="0" err="1"/>
              <a:t>bevrijden</a:t>
            </a:r>
            <a:r>
              <a:rPr lang="en-US" dirty="0"/>
              <a:t> van </a:t>
            </a:r>
            <a:r>
              <a:rPr lang="en-US" dirty="0" err="1"/>
              <a:t>verdriet</a:t>
            </a:r>
            <a:r>
              <a:rPr lang="en-US" dirty="0"/>
              <a:t>, angst, </a:t>
            </a:r>
            <a:r>
              <a:rPr lang="en-US" dirty="0" err="1"/>
              <a:t>woede</a:t>
            </a:r>
            <a:r>
              <a:rPr lang="en-US" dirty="0"/>
              <a:t> </a:t>
            </a:r>
            <a:r>
              <a:rPr lang="en-US" dirty="0" err="1"/>
              <a:t>en</a:t>
            </a:r>
            <a:r>
              <a:rPr lang="en-US" dirty="0"/>
              <a:t> </a:t>
            </a:r>
            <a:r>
              <a:rPr lang="en-US" dirty="0" err="1"/>
              <a:t>haat</a:t>
            </a:r>
            <a:r>
              <a:rPr lang="en-US" dirty="0"/>
              <a:t>, door </a:t>
            </a:r>
            <a:r>
              <a:rPr lang="en-US" dirty="0" err="1"/>
              <a:t>inzicht</a:t>
            </a:r>
            <a:r>
              <a:rPr lang="en-US" dirty="0"/>
              <a:t> </a:t>
            </a:r>
            <a:r>
              <a:rPr lang="en-US" dirty="0" err="1"/>
              <a:t>en</a:t>
            </a:r>
            <a:r>
              <a:rPr lang="en-US" dirty="0"/>
              <a:t> </a:t>
            </a:r>
            <a:r>
              <a:rPr lang="en-US" dirty="0" err="1"/>
              <a:t>liefde</a:t>
            </a:r>
            <a:r>
              <a:rPr lang="en-US" dirty="0"/>
              <a:t>. </a:t>
            </a:r>
          </a:p>
          <a:p>
            <a:r>
              <a:rPr lang="en-US" dirty="0" err="1"/>
              <a:t>Cruciaal</a:t>
            </a:r>
            <a:r>
              <a:rPr lang="en-US" dirty="0"/>
              <a:t> </a:t>
            </a:r>
            <a:r>
              <a:rPr lang="en-US" dirty="0" err="1"/>
              <a:t>voor</a:t>
            </a:r>
            <a:r>
              <a:rPr lang="en-US" dirty="0"/>
              <a:t> </a:t>
            </a:r>
            <a:r>
              <a:rPr lang="en-US" dirty="0" err="1"/>
              <a:t>deze</a:t>
            </a:r>
            <a:r>
              <a:rPr lang="en-US" dirty="0"/>
              <a:t> </a:t>
            </a:r>
            <a:r>
              <a:rPr lang="en-US" dirty="0" err="1"/>
              <a:t>bevrijding</a:t>
            </a:r>
            <a:r>
              <a:rPr lang="en-US" dirty="0"/>
              <a:t> is het </a:t>
            </a:r>
            <a:r>
              <a:rPr lang="en-US" dirty="0" err="1"/>
              <a:t>besef</a:t>
            </a:r>
            <a:r>
              <a:rPr lang="en-US" dirty="0"/>
              <a:t> </a:t>
            </a:r>
            <a:r>
              <a:rPr lang="en-US" dirty="0" err="1"/>
              <a:t>dat</a:t>
            </a:r>
            <a:r>
              <a:rPr lang="en-US" dirty="0"/>
              <a:t> </a:t>
            </a:r>
            <a:r>
              <a:rPr lang="en-US" dirty="0" err="1"/>
              <a:t>alles</a:t>
            </a:r>
            <a:r>
              <a:rPr lang="en-US" dirty="0"/>
              <a:t> in God of de </a:t>
            </a:r>
            <a:r>
              <a:rPr lang="en-US" dirty="0" err="1"/>
              <a:t>Natuur</a:t>
            </a:r>
            <a:r>
              <a:rPr lang="en-US" dirty="0"/>
              <a:t> </a:t>
            </a:r>
            <a:r>
              <a:rPr lang="en-US" dirty="0" err="1"/>
              <a:t>noodzakelijk</a:t>
            </a:r>
            <a:r>
              <a:rPr lang="en-US" dirty="0"/>
              <a:t> </a:t>
            </a:r>
            <a:r>
              <a:rPr lang="en-US" dirty="0" err="1"/>
              <a:t>gebeurt</a:t>
            </a:r>
            <a:r>
              <a:rPr lang="en-US" dirty="0"/>
              <a:t> </a:t>
            </a:r>
            <a:r>
              <a:rPr lang="en-US" dirty="0" err="1"/>
              <a:t>volgens</a:t>
            </a:r>
            <a:r>
              <a:rPr lang="en-US" dirty="0"/>
              <a:t> </a:t>
            </a:r>
            <a:r>
              <a:rPr lang="en-US" dirty="0" err="1"/>
              <a:t>noodzakelijke</a:t>
            </a:r>
            <a:r>
              <a:rPr lang="en-US" dirty="0"/>
              <a:t> </a:t>
            </a:r>
            <a:r>
              <a:rPr lang="en-US" dirty="0" err="1"/>
              <a:t>wetten</a:t>
            </a:r>
            <a:r>
              <a:rPr lang="en-US" dirty="0"/>
              <a:t> die we </a:t>
            </a:r>
            <a:r>
              <a:rPr lang="en-US" dirty="0" err="1"/>
              <a:t>kunnen</a:t>
            </a:r>
            <a:r>
              <a:rPr lang="en-US" dirty="0"/>
              <a:t> </a:t>
            </a:r>
            <a:r>
              <a:rPr lang="en-US" dirty="0" err="1"/>
              <a:t>begrijpen</a:t>
            </a:r>
            <a:r>
              <a:rPr lang="en-US" dirty="0"/>
              <a:t>, </a:t>
            </a:r>
            <a:r>
              <a:rPr lang="en-US" dirty="0" err="1"/>
              <a:t>en</a:t>
            </a:r>
            <a:r>
              <a:rPr lang="en-US" dirty="0"/>
              <a:t> </a:t>
            </a:r>
            <a:r>
              <a:rPr lang="en-US" dirty="0" err="1"/>
              <a:t>dat</a:t>
            </a:r>
            <a:r>
              <a:rPr lang="en-US" dirty="0"/>
              <a:t> </a:t>
            </a:r>
            <a:r>
              <a:rPr lang="en-US" dirty="0" err="1"/>
              <a:t>dus</a:t>
            </a:r>
            <a:r>
              <a:rPr lang="en-US" dirty="0"/>
              <a:t> </a:t>
            </a:r>
            <a:r>
              <a:rPr lang="en-US" dirty="0" err="1"/>
              <a:t>niets</a:t>
            </a:r>
            <a:r>
              <a:rPr lang="en-US" dirty="0"/>
              <a:t> </a:t>
            </a:r>
            <a:r>
              <a:rPr lang="en-US" dirty="0" err="1"/>
              <a:t>gebeurt</a:t>
            </a:r>
            <a:r>
              <a:rPr lang="en-US" dirty="0"/>
              <a:t> </a:t>
            </a:r>
            <a:r>
              <a:rPr lang="en-US" dirty="0" err="1"/>
              <a:t>uit</a:t>
            </a:r>
            <a:r>
              <a:rPr lang="en-US" dirty="0"/>
              <a:t> </a:t>
            </a:r>
            <a:r>
              <a:rPr lang="en-US" dirty="0" err="1"/>
              <a:t>boze</a:t>
            </a:r>
            <a:r>
              <a:rPr lang="en-US" dirty="0"/>
              <a:t> </a:t>
            </a:r>
            <a:r>
              <a:rPr lang="en-US" dirty="0" err="1"/>
              <a:t>opzet</a:t>
            </a:r>
            <a:r>
              <a:rPr lang="en-US" dirty="0"/>
              <a:t> of </a:t>
            </a:r>
            <a:r>
              <a:rPr lang="en-US" dirty="0" err="1"/>
              <a:t>kwade</a:t>
            </a:r>
            <a:r>
              <a:rPr lang="en-US" dirty="0"/>
              <a:t> </a:t>
            </a:r>
            <a:r>
              <a:rPr lang="en-US" dirty="0" err="1"/>
              <a:t>wil</a:t>
            </a:r>
            <a:r>
              <a:rPr lang="en-US" dirty="0"/>
              <a:t>, </a:t>
            </a:r>
            <a:r>
              <a:rPr lang="en-US" dirty="0" err="1"/>
              <a:t>omdat</a:t>
            </a:r>
            <a:r>
              <a:rPr lang="en-US" dirty="0"/>
              <a:t> </a:t>
            </a:r>
            <a:r>
              <a:rPr lang="en-US" dirty="0" err="1"/>
              <a:t>ook</a:t>
            </a:r>
            <a:r>
              <a:rPr lang="en-US" dirty="0"/>
              <a:t> de </a:t>
            </a:r>
            <a:r>
              <a:rPr lang="en-US" dirty="0" err="1"/>
              <a:t>boosaardige</a:t>
            </a:r>
            <a:r>
              <a:rPr lang="en-US" dirty="0"/>
              <a:t> </a:t>
            </a:r>
            <a:r>
              <a:rPr lang="en-US" dirty="0" err="1"/>
              <a:t>niet</a:t>
            </a:r>
            <a:r>
              <a:rPr lang="en-US" dirty="0"/>
              <a:t> </a:t>
            </a:r>
            <a:r>
              <a:rPr lang="en-US" dirty="0" err="1"/>
              <a:t>anders</a:t>
            </a:r>
            <a:r>
              <a:rPr lang="en-US" dirty="0"/>
              <a:t> </a:t>
            </a:r>
            <a:r>
              <a:rPr lang="en-US" dirty="0" err="1"/>
              <a:t>kan</a:t>
            </a:r>
            <a:r>
              <a:rPr lang="en-US" dirty="0"/>
              <a:t> dan </a:t>
            </a:r>
            <a:r>
              <a:rPr lang="en-US" dirty="0" err="1"/>
              <a:t>hij</a:t>
            </a:r>
            <a:r>
              <a:rPr lang="en-US" dirty="0"/>
              <a:t> </a:t>
            </a:r>
            <a:r>
              <a:rPr lang="en-US" dirty="0" err="1"/>
              <a:t>doet</a:t>
            </a:r>
            <a:r>
              <a:rPr lang="en-US" dirty="0"/>
              <a:t>. Het is </a:t>
            </a:r>
            <a:r>
              <a:rPr lang="en-US" dirty="0" err="1"/>
              <a:t>dit</a:t>
            </a:r>
            <a:r>
              <a:rPr lang="en-US" dirty="0"/>
              <a:t> </a:t>
            </a:r>
            <a:r>
              <a:rPr lang="en-US" dirty="0" err="1"/>
              <a:t>besef</a:t>
            </a:r>
            <a:r>
              <a:rPr lang="en-US" dirty="0"/>
              <a:t> </a:t>
            </a:r>
            <a:r>
              <a:rPr lang="en-US" dirty="0" err="1"/>
              <a:t>dat</a:t>
            </a:r>
            <a:r>
              <a:rPr lang="en-US" dirty="0"/>
              <a:t> </a:t>
            </a:r>
            <a:r>
              <a:rPr lang="en-US" dirty="0" err="1"/>
              <a:t>ons</a:t>
            </a:r>
            <a:r>
              <a:rPr lang="en-US" dirty="0"/>
              <a:t> mild </a:t>
            </a:r>
            <a:r>
              <a:rPr lang="en-US" dirty="0" err="1"/>
              <a:t>stemt</a:t>
            </a:r>
            <a:r>
              <a:rPr lang="en-US" dirty="0"/>
              <a:t>, minder boos </a:t>
            </a:r>
            <a:r>
              <a:rPr lang="en-US" dirty="0" err="1"/>
              <a:t>en</a:t>
            </a:r>
            <a:r>
              <a:rPr lang="en-US" dirty="0"/>
              <a:t> </a:t>
            </a:r>
            <a:r>
              <a:rPr lang="en-US" dirty="0" err="1"/>
              <a:t>geneigd</a:t>
            </a:r>
            <a:r>
              <a:rPr lang="en-US" dirty="0"/>
              <a:t> tot </a:t>
            </a:r>
            <a:r>
              <a:rPr lang="en-US" dirty="0" err="1"/>
              <a:t>wraak</a:t>
            </a:r>
            <a:r>
              <a:rPr lang="en-US" dirty="0"/>
              <a:t>, </a:t>
            </a:r>
            <a:r>
              <a:rPr lang="en-US" dirty="0" err="1"/>
              <a:t>wanneer</a:t>
            </a:r>
            <a:r>
              <a:rPr lang="en-US" dirty="0"/>
              <a:t> </a:t>
            </a:r>
            <a:r>
              <a:rPr lang="en-US" dirty="0" err="1"/>
              <a:t>wij</a:t>
            </a:r>
            <a:r>
              <a:rPr lang="en-US" dirty="0"/>
              <a:t> </a:t>
            </a:r>
            <a:r>
              <a:rPr lang="en-US" dirty="0" err="1"/>
              <a:t>ons</a:t>
            </a:r>
            <a:r>
              <a:rPr lang="en-US" dirty="0"/>
              <a:t> </a:t>
            </a:r>
            <a:r>
              <a:rPr lang="en-US" dirty="0" err="1"/>
              <a:t>realiseren</a:t>
            </a:r>
            <a:r>
              <a:rPr lang="en-US" dirty="0"/>
              <a:t> </a:t>
            </a:r>
            <a:r>
              <a:rPr lang="en-US" dirty="0" err="1"/>
              <a:t>dat</a:t>
            </a:r>
            <a:r>
              <a:rPr lang="en-US" dirty="0"/>
              <a:t> </a:t>
            </a:r>
            <a:r>
              <a:rPr lang="en-US" dirty="0" err="1"/>
              <a:t>niemand</a:t>
            </a:r>
            <a:r>
              <a:rPr lang="en-US" dirty="0"/>
              <a:t> </a:t>
            </a:r>
            <a:r>
              <a:rPr lang="en-US" dirty="0" err="1"/>
              <a:t>schuldig</a:t>
            </a:r>
            <a:r>
              <a:rPr lang="en-US" dirty="0"/>
              <a:t> is.</a:t>
            </a:r>
          </a:p>
          <a:p>
            <a:r>
              <a:rPr lang="en-US" dirty="0"/>
              <a:t>Het </a:t>
            </a:r>
            <a:r>
              <a:rPr lang="en-US" dirty="0" err="1"/>
              <a:t>betekent</a:t>
            </a:r>
            <a:r>
              <a:rPr lang="en-US" dirty="0"/>
              <a:t> </a:t>
            </a:r>
            <a:r>
              <a:rPr lang="en-US" dirty="0" err="1"/>
              <a:t>niet</a:t>
            </a:r>
            <a:r>
              <a:rPr lang="en-US" dirty="0"/>
              <a:t> </a:t>
            </a:r>
            <a:r>
              <a:rPr lang="en-US" dirty="0" err="1"/>
              <a:t>dat</a:t>
            </a:r>
            <a:r>
              <a:rPr lang="en-US" dirty="0"/>
              <a:t> </a:t>
            </a:r>
            <a:r>
              <a:rPr lang="en-US" dirty="0" err="1"/>
              <a:t>wij</a:t>
            </a:r>
            <a:r>
              <a:rPr lang="en-US" dirty="0"/>
              <a:t> </a:t>
            </a:r>
            <a:r>
              <a:rPr lang="en-US" dirty="0" err="1"/>
              <a:t>mensen</a:t>
            </a:r>
            <a:r>
              <a:rPr lang="en-US" dirty="0"/>
              <a:t> </a:t>
            </a:r>
            <a:r>
              <a:rPr lang="en-US" dirty="0" err="1"/>
              <a:t>niet</a:t>
            </a:r>
            <a:r>
              <a:rPr lang="en-US" dirty="0"/>
              <a:t> </a:t>
            </a:r>
            <a:r>
              <a:rPr lang="en-US" dirty="0" err="1"/>
              <a:t>meer</a:t>
            </a:r>
            <a:r>
              <a:rPr lang="en-US" dirty="0"/>
              <a:t> </a:t>
            </a:r>
            <a:r>
              <a:rPr lang="en-US" dirty="0" err="1"/>
              <a:t>zouden</a:t>
            </a:r>
            <a:r>
              <a:rPr lang="en-US" dirty="0"/>
              <a:t> </a:t>
            </a:r>
            <a:r>
              <a:rPr lang="en-US" dirty="0" err="1"/>
              <a:t>mogen</a:t>
            </a:r>
            <a:r>
              <a:rPr lang="en-US" dirty="0"/>
              <a:t> </a:t>
            </a:r>
            <a:r>
              <a:rPr lang="en-US" dirty="0" err="1"/>
              <a:t>straffen</a:t>
            </a:r>
            <a:r>
              <a:rPr lang="en-US" dirty="0"/>
              <a:t>. We </a:t>
            </a:r>
            <a:r>
              <a:rPr lang="en-US" dirty="0" err="1"/>
              <a:t>moeten</a:t>
            </a:r>
            <a:r>
              <a:rPr lang="en-US" dirty="0"/>
              <a:t> </a:t>
            </a:r>
            <a:r>
              <a:rPr lang="en-US" dirty="0" err="1"/>
              <a:t>onszelf</a:t>
            </a:r>
            <a:r>
              <a:rPr lang="en-US" dirty="0"/>
              <a:t> </a:t>
            </a:r>
            <a:r>
              <a:rPr lang="en-US" dirty="0" err="1"/>
              <a:t>wel</a:t>
            </a:r>
            <a:r>
              <a:rPr lang="en-US" dirty="0"/>
              <a:t> </a:t>
            </a:r>
            <a:r>
              <a:rPr lang="en-US" dirty="0" err="1"/>
              <a:t>verdedigen</a:t>
            </a:r>
            <a:r>
              <a:rPr lang="en-US" dirty="0"/>
              <a:t> </a:t>
            </a:r>
            <a:r>
              <a:rPr lang="en-US" dirty="0" err="1"/>
              <a:t>tegen</a:t>
            </a:r>
            <a:r>
              <a:rPr lang="en-US" dirty="0"/>
              <a:t> </a:t>
            </a:r>
            <a:r>
              <a:rPr lang="en-US" dirty="0" err="1"/>
              <a:t>gevaarlijke</a:t>
            </a:r>
            <a:r>
              <a:rPr lang="en-US" dirty="0"/>
              <a:t> </a:t>
            </a:r>
            <a:r>
              <a:rPr lang="en-US" dirty="0" err="1"/>
              <a:t>wezens</a:t>
            </a:r>
            <a:r>
              <a:rPr lang="en-US" dirty="0"/>
              <a:t>. We </a:t>
            </a:r>
            <a:r>
              <a:rPr lang="en-US" dirty="0" err="1"/>
              <a:t>hoeven</a:t>
            </a:r>
            <a:r>
              <a:rPr lang="en-US" dirty="0"/>
              <a:t> </a:t>
            </a:r>
            <a:r>
              <a:rPr lang="en-US" dirty="0" err="1"/>
              <a:t>dat</a:t>
            </a:r>
            <a:r>
              <a:rPr lang="en-US" dirty="0"/>
              <a:t> </a:t>
            </a:r>
            <a:r>
              <a:rPr lang="en-US" dirty="0" err="1"/>
              <a:t>alleen</a:t>
            </a:r>
            <a:r>
              <a:rPr lang="en-US" dirty="0"/>
              <a:t> </a:t>
            </a:r>
            <a:r>
              <a:rPr lang="en-US" dirty="0" err="1"/>
              <a:t>niet</a:t>
            </a:r>
            <a:r>
              <a:rPr lang="en-US" dirty="0"/>
              <a:t> </a:t>
            </a:r>
            <a:r>
              <a:rPr lang="en-US" dirty="0" err="1"/>
              <a:t>te</a:t>
            </a:r>
            <a:r>
              <a:rPr lang="en-US" dirty="0"/>
              <a:t> </a:t>
            </a:r>
            <a:r>
              <a:rPr lang="en-US" dirty="0" err="1"/>
              <a:t>doen</a:t>
            </a:r>
            <a:r>
              <a:rPr lang="en-US" dirty="0"/>
              <a:t> </a:t>
            </a:r>
            <a:r>
              <a:rPr lang="en-US" dirty="0" err="1"/>
              <a:t>vanuit</a:t>
            </a:r>
            <a:r>
              <a:rPr lang="en-US" dirty="0"/>
              <a:t> </a:t>
            </a:r>
            <a:r>
              <a:rPr lang="en-US" dirty="0" err="1"/>
              <a:t>woede</a:t>
            </a:r>
            <a:r>
              <a:rPr lang="en-US" dirty="0"/>
              <a:t> </a:t>
            </a:r>
            <a:r>
              <a:rPr lang="en-US" dirty="0" err="1"/>
              <a:t>en</a:t>
            </a:r>
            <a:r>
              <a:rPr lang="en-US" dirty="0"/>
              <a:t> het </a:t>
            </a:r>
            <a:r>
              <a:rPr lang="en-US" dirty="0" err="1"/>
              <a:t>verlangen</a:t>
            </a:r>
            <a:r>
              <a:rPr lang="en-US" dirty="0"/>
              <a:t> </a:t>
            </a:r>
            <a:r>
              <a:rPr lang="en-US" dirty="0" err="1"/>
              <a:t>naar</a:t>
            </a:r>
            <a:r>
              <a:rPr lang="en-US" dirty="0"/>
              <a:t> </a:t>
            </a:r>
            <a:r>
              <a:rPr lang="en-US" dirty="0" err="1"/>
              <a:t>vergelding</a:t>
            </a:r>
            <a:r>
              <a:rPr lang="en-US" dirty="0"/>
              <a:t>. Maar </a:t>
            </a:r>
            <a:r>
              <a:rPr lang="en-US" dirty="0" err="1"/>
              <a:t>alleen</a:t>
            </a:r>
            <a:r>
              <a:rPr lang="en-US" dirty="0"/>
              <a:t> om </a:t>
            </a:r>
            <a:r>
              <a:rPr lang="en-US" dirty="0" err="1"/>
              <a:t>ons</a:t>
            </a:r>
            <a:r>
              <a:rPr lang="en-US" dirty="0"/>
              <a:t> </a:t>
            </a:r>
            <a:r>
              <a:rPr lang="en-US" dirty="0" err="1"/>
              <a:t>te</a:t>
            </a:r>
            <a:r>
              <a:rPr lang="en-US" dirty="0"/>
              <a:t> </a:t>
            </a:r>
            <a:r>
              <a:rPr lang="en-US" dirty="0" err="1"/>
              <a:t>beschermen</a:t>
            </a:r>
            <a:r>
              <a:rPr lang="en-US" dirty="0"/>
              <a:t>.</a:t>
            </a:r>
            <a:endParaRPr lang="nl-NL" dirty="0"/>
          </a:p>
        </p:txBody>
      </p:sp>
    </p:spTree>
    <p:extLst>
      <p:ext uri="{BB962C8B-B14F-4D97-AF65-F5344CB8AC3E}">
        <p14:creationId xmlns:p14="http://schemas.microsoft.com/office/powerpoint/2010/main" val="4221805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1221E-B98F-487D-A86D-C07C923953A3}"/>
              </a:ext>
            </a:extLst>
          </p:cNvPr>
          <p:cNvSpPr>
            <a:spLocks noGrp="1"/>
          </p:cNvSpPr>
          <p:nvPr>
            <p:ph type="title"/>
          </p:nvPr>
        </p:nvSpPr>
        <p:spPr/>
        <p:txBody>
          <a:bodyPr/>
          <a:lstStyle/>
          <a:p>
            <a:r>
              <a:rPr lang="nl-NL" dirty="0"/>
              <a:t>Het hoogste goed: kennis en liefde van God</a:t>
            </a:r>
          </a:p>
        </p:txBody>
      </p:sp>
      <p:sp>
        <p:nvSpPr>
          <p:cNvPr id="3" name="Tijdelijke aanduiding voor inhoud 2">
            <a:extLst>
              <a:ext uri="{FF2B5EF4-FFF2-40B4-BE49-F238E27FC236}">
                <a16:creationId xmlns:a16="http://schemas.microsoft.com/office/drawing/2014/main" id="{1851EF38-A31D-4F12-965C-670643A8B069}"/>
              </a:ext>
            </a:extLst>
          </p:cNvPr>
          <p:cNvSpPr>
            <a:spLocks noGrp="1"/>
          </p:cNvSpPr>
          <p:nvPr>
            <p:ph idx="1"/>
          </p:nvPr>
        </p:nvSpPr>
        <p:spPr/>
        <p:txBody>
          <a:bodyPr>
            <a:normAutofit lnSpcReduction="10000"/>
          </a:bodyPr>
          <a:lstStyle/>
          <a:p>
            <a:r>
              <a:rPr lang="nl-NL" dirty="0"/>
              <a:t>‘De hoofdsom van de goddelijke wet en haar hoogste gebod is God lief te hebben als het hoogste goed, namelijk niet uit vrees voor een of andere straf en boete of uit liefde voor iets anders, waarin wij verlangen ons te vermeien. De idee van God immers geeft ons dit in: dat God ons hoogste goed is, of dat de kennis en liefde Gods het uiteindelijke doel is waarop al onze handelingen gericht moeten zijn.’ (TTP 4, par. 5) </a:t>
            </a:r>
          </a:p>
          <a:p>
            <a:r>
              <a:rPr lang="nl-NL" dirty="0"/>
              <a:t>De liefde voor God is eeuwig, deze staat los van de tijd. Daarmee is deze liefde ook duurzaam. Het maakt niet uit wat het lot voor je beschikt heeft, je kunt altijd dat doen wat het verstand en de Bijbel je opdragen: God lief te hebben boven alles en de naaste als jezelf.</a:t>
            </a:r>
          </a:p>
          <a:p>
            <a:r>
              <a:rPr lang="nl-NL" dirty="0"/>
              <a:t>Toch is Spinoza zich zeer bewust dat dit makkelijker gezegd dan gedaan is. Wij zullen als eindige wezens die zeer afhankelijk zijn van andere dingen en mensen altijd tot op zekere hoogte in de greep van de passies blijven. </a:t>
            </a:r>
          </a:p>
        </p:txBody>
      </p:sp>
    </p:spTree>
    <p:extLst>
      <p:ext uri="{BB962C8B-B14F-4D97-AF65-F5344CB8AC3E}">
        <p14:creationId xmlns:p14="http://schemas.microsoft.com/office/powerpoint/2010/main" val="1379586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21977-BC84-44CB-9362-68779FCB63B1}"/>
              </a:ext>
            </a:extLst>
          </p:cNvPr>
          <p:cNvSpPr>
            <a:spLocks noGrp="1"/>
          </p:cNvSpPr>
          <p:nvPr>
            <p:ph type="title"/>
          </p:nvPr>
        </p:nvSpPr>
        <p:spPr>
          <a:xfrm>
            <a:off x="2589212" y="650743"/>
            <a:ext cx="8911687" cy="1280890"/>
          </a:xfrm>
        </p:spPr>
        <p:txBody>
          <a:bodyPr/>
          <a:lstStyle/>
          <a:p>
            <a:r>
              <a:rPr lang="nl-NL" dirty="0"/>
              <a:t>De eerste zinnen van het </a:t>
            </a:r>
            <a:r>
              <a:rPr lang="nl-NL" i="1" dirty="0"/>
              <a:t>Traktaat over de verbetering van het verstand</a:t>
            </a:r>
          </a:p>
        </p:txBody>
      </p:sp>
      <p:sp>
        <p:nvSpPr>
          <p:cNvPr id="3" name="Tijdelijke aanduiding voor inhoud 2">
            <a:extLst>
              <a:ext uri="{FF2B5EF4-FFF2-40B4-BE49-F238E27FC236}">
                <a16:creationId xmlns:a16="http://schemas.microsoft.com/office/drawing/2014/main" id="{F024E2CF-F1E3-4027-83FA-BB7E9C1B5D52}"/>
              </a:ext>
            </a:extLst>
          </p:cNvPr>
          <p:cNvSpPr>
            <a:spLocks noGrp="1"/>
          </p:cNvSpPr>
          <p:nvPr>
            <p:ph idx="1"/>
          </p:nvPr>
        </p:nvSpPr>
        <p:spPr/>
        <p:txBody>
          <a:bodyPr>
            <a:normAutofit/>
          </a:bodyPr>
          <a:lstStyle/>
          <a:p>
            <a:r>
              <a:rPr lang="nl-NL" dirty="0"/>
              <a:t>‘Nadat de ervaring mij al geleerd had dat alles wat zich in ons dagelijks leven voordoet ijdel is en van geen betekenis – immers, ik zag in, dat alles waarvoor ik bang was en waarom ik mij zorgen maakte, van zichzelf noch goed noch kwaad is behalve voor zover ons gemoed erdoor wordt aangedaan – heb ik ten langen leste besloten om na te gaan of er iets is dat waarlijk goed is, waaraan men ook deel kan hebben, en dat bovendien zodanig is dat het de ziel raakt op een wijze dat al het andere doet vergeten; ja, of er iets is dat, eens gevonden en verworven, mij tot in eeuwigheid en zonder onderbreking de hoogste blijdschap zou geven. (…)</a:t>
            </a:r>
          </a:p>
          <a:p>
            <a:r>
              <a:rPr lang="nl-NL" dirty="0"/>
              <a:t>Dit ‘hoogste goed’ vindt Spinoza vervolgens ‘ in het bewustzijn van de vereniging van de geest met de ganse natuur.’ </a:t>
            </a:r>
          </a:p>
        </p:txBody>
      </p:sp>
    </p:spTree>
    <p:extLst>
      <p:ext uri="{BB962C8B-B14F-4D97-AF65-F5344CB8AC3E}">
        <p14:creationId xmlns:p14="http://schemas.microsoft.com/office/powerpoint/2010/main" val="257011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10B9FA-F20E-4396-BDA3-42108A731256}"/>
              </a:ext>
            </a:extLst>
          </p:cNvPr>
          <p:cNvSpPr>
            <a:spLocks noGrp="1"/>
          </p:cNvSpPr>
          <p:nvPr>
            <p:ph type="title"/>
          </p:nvPr>
        </p:nvSpPr>
        <p:spPr/>
        <p:txBody>
          <a:bodyPr/>
          <a:lstStyle/>
          <a:p>
            <a:r>
              <a:rPr lang="en-US" dirty="0"/>
              <a:t>Spinoza in de </a:t>
            </a:r>
            <a:r>
              <a:rPr lang="en-US" i="1" dirty="0" err="1"/>
              <a:t>Ethica</a:t>
            </a:r>
            <a:endParaRPr lang="nl-NL" dirty="0"/>
          </a:p>
        </p:txBody>
      </p:sp>
      <p:sp>
        <p:nvSpPr>
          <p:cNvPr id="3" name="Tijdelijke aanduiding voor inhoud 2">
            <a:extLst>
              <a:ext uri="{FF2B5EF4-FFF2-40B4-BE49-F238E27FC236}">
                <a16:creationId xmlns:a16="http://schemas.microsoft.com/office/drawing/2014/main" id="{8B489454-874F-4108-8AED-1B5DE5B47057}"/>
              </a:ext>
            </a:extLst>
          </p:cNvPr>
          <p:cNvSpPr>
            <a:spLocks noGrp="1"/>
          </p:cNvSpPr>
          <p:nvPr>
            <p:ph idx="1"/>
          </p:nvPr>
        </p:nvSpPr>
        <p:spPr/>
        <p:txBody>
          <a:bodyPr/>
          <a:lstStyle/>
          <a:p>
            <a:r>
              <a:rPr lang="en-US" dirty="0" err="1"/>
              <a:t>Deze</a:t>
            </a:r>
            <a:r>
              <a:rPr lang="en-US" dirty="0"/>
              <a:t> leer </a:t>
            </a:r>
            <a:r>
              <a:rPr lang="en-US" dirty="0" err="1"/>
              <a:t>heeft</a:t>
            </a:r>
            <a:r>
              <a:rPr lang="en-US" dirty="0"/>
              <a:t> </a:t>
            </a:r>
            <a:r>
              <a:rPr lang="en-US" dirty="0" err="1"/>
              <a:t>dus</a:t>
            </a:r>
            <a:r>
              <a:rPr lang="en-US" dirty="0"/>
              <a:t>, </a:t>
            </a:r>
            <a:r>
              <a:rPr lang="en-US" dirty="0" err="1"/>
              <a:t>behalve</a:t>
            </a:r>
            <a:r>
              <a:rPr lang="en-US" dirty="0"/>
              <a:t> </a:t>
            </a:r>
            <a:r>
              <a:rPr lang="en-US" dirty="0" err="1"/>
              <a:t>dat</a:t>
            </a:r>
            <a:r>
              <a:rPr lang="en-US" dirty="0"/>
              <a:t> </a:t>
            </a:r>
            <a:r>
              <a:rPr lang="en-US" dirty="0" err="1"/>
              <a:t>zij</a:t>
            </a:r>
            <a:r>
              <a:rPr lang="en-US" dirty="0"/>
              <a:t> </a:t>
            </a:r>
            <a:r>
              <a:rPr lang="en-US" dirty="0" err="1"/>
              <a:t>ons</a:t>
            </a:r>
            <a:r>
              <a:rPr lang="en-US" dirty="0"/>
              <a:t> </a:t>
            </a:r>
            <a:r>
              <a:rPr lang="en-US" dirty="0" err="1"/>
              <a:t>gemoed</a:t>
            </a:r>
            <a:r>
              <a:rPr lang="en-US" dirty="0"/>
              <a:t> </a:t>
            </a:r>
            <a:r>
              <a:rPr lang="en-US" dirty="0" err="1"/>
              <a:t>volkomen</a:t>
            </a:r>
            <a:r>
              <a:rPr lang="en-US" dirty="0"/>
              <a:t> </a:t>
            </a:r>
            <a:r>
              <a:rPr lang="en-US" dirty="0" err="1"/>
              <a:t>rustig</a:t>
            </a:r>
            <a:r>
              <a:rPr lang="en-US" dirty="0"/>
              <a:t> </a:t>
            </a:r>
            <a:r>
              <a:rPr lang="en-US" dirty="0" err="1"/>
              <a:t>maakt</a:t>
            </a:r>
            <a:r>
              <a:rPr lang="en-US" dirty="0"/>
              <a:t>, </a:t>
            </a:r>
            <a:r>
              <a:rPr lang="en-US" dirty="0" err="1"/>
              <a:t>nog</a:t>
            </a:r>
            <a:r>
              <a:rPr lang="en-US" dirty="0"/>
              <a:t> </a:t>
            </a:r>
            <a:r>
              <a:rPr lang="en-US" dirty="0" err="1"/>
              <a:t>dit</a:t>
            </a:r>
            <a:r>
              <a:rPr lang="en-US" dirty="0"/>
              <a:t> </a:t>
            </a:r>
            <a:r>
              <a:rPr lang="en-US" dirty="0" err="1"/>
              <a:t>voordeel</a:t>
            </a:r>
            <a:r>
              <a:rPr lang="en-US" dirty="0"/>
              <a:t> </a:t>
            </a:r>
            <a:r>
              <a:rPr lang="en-US" dirty="0" err="1"/>
              <a:t>dat</a:t>
            </a:r>
            <a:r>
              <a:rPr lang="en-US" dirty="0"/>
              <a:t> </a:t>
            </a:r>
            <a:r>
              <a:rPr lang="en-US" dirty="0" err="1"/>
              <a:t>zij</a:t>
            </a:r>
            <a:r>
              <a:rPr lang="en-US" dirty="0"/>
              <a:t> </a:t>
            </a:r>
            <a:r>
              <a:rPr lang="en-US" dirty="0" err="1"/>
              <a:t>ons</a:t>
            </a:r>
            <a:r>
              <a:rPr lang="en-US" dirty="0"/>
              <a:t> </a:t>
            </a:r>
            <a:r>
              <a:rPr lang="en-US" dirty="0" err="1"/>
              <a:t>leert</a:t>
            </a:r>
            <a:r>
              <a:rPr lang="en-US" dirty="0"/>
              <a:t>, </a:t>
            </a:r>
            <a:r>
              <a:rPr lang="en-US" dirty="0" err="1"/>
              <a:t>waarin</a:t>
            </a:r>
            <a:r>
              <a:rPr lang="en-US" dirty="0"/>
              <a:t> </a:t>
            </a:r>
            <a:r>
              <a:rPr lang="en-US" dirty="0" err="1"/>
              <a:t>onze</a:t>
            </a:r>
            <a:r>
              <a:rPr lang="en-US" dirty="0"/>
              <a:t> </a:t>
            </a:r>
            <a:r>
              <a:rPr lang="en-US" dirty="0" err="1"/>
              <a:t>hoogste</a:t>
            </a:r>
            <a:r>
              <a:rPr lang="en-US" dirty="0"/>
              <a:t> </a:t>
            </a:r>
            <a:r>
              <a:rPr lang="en-US" dirty="0" err="1"/>
              <a:t>geluk</a:t>
            </a:r>
            <a:r>
              <a:rPr lang="en-US" dirty="0"/>
              <a:t> of </a:t>
            </a:r>
            <a:r>
              <a:rPr lang="en-US" dirty="0" err="1"/>
              <a:t>onze</a:t>
            </a:r>
            <a:r>
              <a:rPr lang="en-US" dirty="0"/>
              <a:t> </a:t>
            </a:r>
            <a:r>
              <a:rPr lang="en-US" dirty="0" err="1"/>
              <a:t>zaligheid</a:t>
            </a:r>
            <a:r>
              <a:rPr lang="en-US" dirty="0"/>
              <a:t> </a:t>
            </a:r>
            <a:r>
              <a:rPr lang="en-US" dirty="0" err="1"/>
              <a:t>bestaat</a:t>
            </a:r>
            <a:r>
              <a:rPr lang="en-US" dirty="0"/>
              <a:t>, </a:t>
            </a:r>
            <a:r>
              <a:rPr lang="en-US" dirty="0" err="1"/>
              <a:t>namelijk</a:t>
            </a:r>
            <a:r>
              <a:rPr lang="en-US" dirty="0"/>
              <a:t> </a:t>
            </a:r>
            <a:r>
              <a:rPr lang="en-US" dirty="0" err="1"/>
              <a:t>uitsluitend</a:t>
            </a:r>
            <a:r>
              <a:rPr lang="en-US" dirty="0"/>
              <a:t> in de </a:t>
            </a:r>
            <a:r>
              <a:rPr lang="en-US" dirty="0" err="1"/>
              <a:t>kennis</a:t>
            </a:r>
            <a:r>
              <a:rPr lang="en-US" dirty="0"/>
              <a:t> van God, </a:t>
            </a:r>
            <a:r>
              <a:rPr lang="en-US" dirty="0" err="1"/>
              <a:t>welke</a:t>
            </a:r>
            <a:r>
              <a:rPr lang="en-US" dirty="0"/>
              <a:t> </a:t>
            </a:r>
            <a:r>
              <a:rPr lang="en-US" dirty="0" err="1"/>
              <a:t>ons</a:t>
            </a:r>
            <a:r>
              <a:rPr lang="en-US" dirty="0"/>
              <a:t> </a:t>
            </a:r>
            <a:r>
              <a:rPr lang="en-US" dirty="0" err="1"/>
              <a:t>alleen</a:t>
            </a:r>
            <a:r>
              <a:rPr lang="en-US" dirty="0"/>
              <a:t> tot die </a:t>
            </a:r>
            <a:r>
              <a:rPr lang="en-US" dirty="0" err="1"/>
              <a:t>handelingen</a:t>
            </a:r>
            <a:r>
              <a:rPr lang="en-US" dirty="0"/>
              <a:t> </a:t>
            </a:r>
            <a:r>
              <a:rPr lang="en-US" dirty="0" err="1"/>
              <a:t>drijft</a:t>
            </a:r>
            <a:r>
              <a:rPr lang="en-US" dirty="0"/>
              <a:t>, die </a:t>
            </a:r>
            <a:r>
              <a:rPr lang="en-US" dirty="0" err="1"/>
              <a:t>liefde</a:t>
            </a:r>
            <a:r>
              <a:rPr lang="en-US" dirty="0"/>
              <a:t> </a:t>
            </a:r>
            <a:r>
              <a:rPr lang="en-US" dirty="0" err="1"/>
              <a:t>en</a:t>
            </a:r>
            <a:r>
              <a:rPr lang="en-US" dirty="0"/>
              <a:t> </a:t>
            </a:r>
            <a:r>
              <a:rPr lang="en-US" dirty="0" err="1"/>
              <a:t>vroomheid</a:t>
            </a:r>
            <a:r>
              <a:rPr lang="en-US" dirty="0"/>
              <a:t> van </a:t>
            </a:r>
            <a:r>
              <a:rPr lang="en-US" dirty="0" err="1"/>
              <a:t>ons</a:t>
            </a:r>
            <a:r>
              <a:rPr lang="en-US" dirty="0"/>
              <a:t> </a:t>
            </a:r>
            <a:r>
              <a:rPr lang="en-US" dirty="0" err="1"/>
              <a:t>verlangen</a:t>
            </a:r>
            <a:r>
              <a:rPr lang="en-US" dirty="0"/>
              <a:t>.’  (E2p49s).</a:t>
            </a:r>
          </a:p>
          <a:p>
            <a:r>
              <a:rPr lang="en-US" dirty="0"/>
              <a:t>‘Al wat </a:t>
            </a:r>
            <a:r>
              <a:rPr lang="en-US" dirty="0" err="1"/>
              <a:t>wij</a:t>
            </a:r>
            <a:r>
              <a:rPr lang="en-US" dirty="0"/>
              <a:t> </a:t>
            </a:r>
            <a:r>
              <a:rPr lang="en-US" dirty="0" err="1"/>
              <a:t>wensen</a:t>
            </a:r>
            <a:r>
              <a:rPr lang="en-US" dirty="0"/>
              <a:t> </a:t>
            </a:r>
            <a:r>
              <a:rPr lang="en-US" dirty="0" err="1"/>
              <a:t>en</a:t>
            </a:r>
            <a:r>
              <a:rPr lang="en-US" dirty="0"/>
              <a:t> </a:t>
            </a:r>
            <a:r>
              <a:rPr lang="en-US" dirty="0" err="1"/>
              <a:t>doen</a:t>
            </a:r>
            <a:r>
              <a:rPr lang="en-US" dirty="0"/>
              <a:t> </a:t>
            </a:r>
            <a:r>
              <a:rPr lang="en-US" dirty="0" err="1"/>
              <a:t>en</a:t>
            </a:r>
            <a:r>
              <a:rPr lang="en-US" dirty="0"/>
              <a:t> </a:t>
            </a:r>
            <a:r>
              <a:rPr lang="en-US" dirty="0" err="1"/>
              <a:t>waarvan</a:t>
            </a:r>
            <a:r>
              <a:rPr lang="en-US" dirty="0"/>
              <a:t> </a:t>
            </a:r>
            <a:r>
              <a:rPr lang="en-US" dirty="0" err="1"/>
              <a:t>wij</a:t>
            </a:r>
            <a:r>
              <a:rPr lang="en-US" dirty="0"/>
              <a:t> </a:t>
            </a:r>
            <a:r>
              <a:rPr lang="en-US" dirty="0" err="1"/>
              <a:t>zelf</a:t>
            </a:r>
            <a:r>
              <a:rPr lang="en-US" dirty="0"/>
              <a:t> de </a:t>
            </a:r>
            <a:r>
              <a:rPr lang="en-US" dirty="0" err="1"/>
              <a:t>oorzaak</a:t>
            </a:r>
            <a:r>
              <a:rPr lang="en-US" dirty="0"/>
              <a:t> </a:t>
            </a:r>
            <a:r>
              <a:rPr lang="en-US" dirty="0" err="1"/>
              <a:t>zijn</a:t>
            </a:r>
            <a:r>
              <a:rPr lang="en-US" dirty="0"/>
              <a:t> </a:t>
            </a:r>
            <a:r>
              <a:rPr lang="en-US" dirty="0" err="1"/>
              <a:t>voorzover</a:t>
            </a:r>
            <a:r>
              <a:rPr lang="en-US" dirty="0"/>
              <a:t> </a:t>
            </a:r>
            <a:r>
              <a:rPr lang="en-US" dirty="0" err="1"/>
              <a:t>wij</a:t>
            </a:r>
            <a:r>
              <a:rPr lang="en-US" dirty="0"/>
              <a:t> </a:t>
            </a:r>
            <a:r>
              <a:rPr lang="en-US" dirty="0" err="1"/>
              <a:t>een</a:t>
            </a:r>
            <a:r>
              <a:rPr lang="en-US" dirty="0"/>
              <a:t> </a:t>
            </a:r>
            <a:r>
              <a:rPr lang="en-US" dirty="0" err="1"/>
              <a:t>voorstelling</a:t>
            </a:r>
            <a:r>
              <a:rPr lang="en-US" dirty="0"/>
              <a:t> van God </a:t>
            </a:r>
            <a:r>
              <a:rPr lang="en-US" dirty="0" err="1"/>
              <a:t>hebben</a:t>
            </a:r>
            <a:r>
              <a:rPr lang="en-US" dirty="0"/>
              <a:t>, of </a:t>
            </a:r>
            <a:r>
              <a:rPr lang="en-US" dirty="0" err="1"/>
              <a:t>voorzover</a:t>
            </a:r>
            <a:r>
              <a:rPr lang="en-US" dirty="0"/>
              <a:t> </a:t>
            </a:r>
            <a:r>
              <a:rPr lang="en-US" dirty="0" err="1"/>
              <a:t>wij</a:t>
            </a:r>
            <a:r>
              <a:rPr lang="en-US" dirty="0"/>
              <a:t> God </a:t>
            </a:r>
            <a:r>
              <a:rPr lang="en-US" dirty="0" err="1"/>
              <a:t>kennen</a:t>
            </a:r>
            <a:r>
              <a:rPr lang="en-US" dirty="0"/>
              <a:t>, </a:t>
            </a:r>
            <a:r>
              <a:rPr lang="en-US" dirty="0" err="1"/>
              <a:t>reken</a:t>
            </a:r>
            <a:r>
              <a:rPr lang="en-US" dirty="0"/>
              <a:t> </a:t>
            </a:r>
            <a:r>
              <a:rPr lang="en-US" dirty="0" err="1"/>
              <a:t>ik</a:t>
            </a:r>
            <a:r>
              <a:rPr lang="en-US" dirty="0"/>
              <a:t> tot de </a:t>
            </a:r>
            <a:r>
              <a:rPr lang="en-US" dirty="0" err="1"/>
              <a:t>godsdienst</a:t>
            </a:r>
            <a:r>
              <a:rPr lang="en-US" dirty="0"/>
              <a:t>.’ (E4p37s1)</a:t>
            </a:r>
          </a:p>
          <a:p>
            <a:r>
              <a:rPr lang="en-US" dirty="0"/>
              <a:t>‘De </a:t>
            </a:r>
            <a:r>
              <a:rPr lang="en-US" dirty="0" err="1"/>
              <a:t>gelukzaligheid</a:t>
            </a:r>
            <a:r>
              <a:rPr lang="en-US" dirty="0"/>
              <a:t> is </a:t>
            </a:r>
            <a:r>
              <a:rPr lang="en-US" dirty="0" err="1"/>
              <a:t>niet</a:t>
            </a:r>
            <a:r>
              <a:rPr lang="en-US" dirty="0"/>
              <a:t> de loon van de </a:t>
            </a:r>
            <a:r>
              <a:rPr lang="en-US" dirty="0" err="1"/>
              <a:t>de</a:t>
            </a:r>
            <a:r>
              <a:rPr lang="en-US" dirty="0"/>
              <a:t> </a:t>
            </a:r>
            <a:r>
              <a:rPr lang="en-US" dirty="0" err="1"/>
              <a:t>Deugd</a:t>
            </a:r>
            <a:r>
              <a:rPr lang="en-US" dirty="0"/>
              <a:t>, maar de </a:t>
            </a:r>
            <a:r>
              <a:rPr lang="en-US" dirty="0" err="1"/>
              <a:t>Deugd</a:t>
            </a:r>
            <a:r>
              <a:rPr lang="en-US" dirty="0"/>
              <a:t> </a:t>
            </a:r>
            <a:r>
              <a:rPr lang="en-US" dirty="0" err="1"/>
              <a:t>zelf</a:t>
            </a:r>
            <a:r>
              <a:rPr lang="en-US" dirty="0"/>
              <a:t>.’ (E5p42)</a:t>
            </a:r>
            <a:endParaRPr lang="nl-NL" dirty="0"/>
          </a:p>
        </p:txBody>
      </p:sp>
    </p:spTree>
    <p:extLst>
      <p:ext uri="{BB962C8B-B14F-4D97-AF65-F5344CB8AC3E}">
        <p14:creationId xmlns:p14="http://schemas.microsoft.com/office/powerpoint/2010/main" val="669733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4F5C5F-A2B3-4A2F-89B1-10BFF4A159EF}"/>
              </a:ext>
            </a:extLst>
          </p:cNvPr>
          <p:cNvSpPr>
            <a:spLocks noGrp="1"/>
          </p:cNvSpPr>
          <p:nvPr>
            <p:ph type="title"/>
          </p:nvPr>
        </p:nvSpPr>
        <p:spPr/>
        <p:txBody>
          <a:bodyPr/>
          <a:lstStyle/>
          <a:p>
            <a:r>
              <a:rPr lang="nl-NL" dirty="0"/>
              <a:t>Het bijgeloof</a:t>
            </a:r>
          </a:p>
        </p:txBody>
      </p:sp>
      <p:sp>
        <p:nvSpPr>
          <p:cNvPr id="3" name="Tijdelijke aanduiding voor inhoud 2">
            <a:extLst>
              <a:ext uri="{FF2B5EF4-FFF2-40B4-BE49-F238E27FC236}">
                <a16:creationId xmlns:a16="http://schemas.microsoft.com/office/drawing/2014/main" id="{ACBE1EAB-F165-445C-BC41-004A0D3D47A5}"/>
              </a:ext>
            </a:extLst>
          </p:cNvPr>
          <p:cNvSpPr>
            <a:spLocks noGrp="1"/>
          </p:cNvSpPr>
          <p:nvPr>
            <p:ph idx="1"/>
          </p:nvPr>
        </p:nvSpPr>
        <p:spPr/>
        <p:txBody>
          <a:bodyPr>
            <a:normAutofit fontScale="92500" lnSpcReduction="10000"/>
          </a:bodyPr>
          <a:lstStyle/>
          <a:p>
            <a:r>
              <a:rPr lang="nl-NL" dirty="0"/>
              <a:t>Wat is bijgeloof? Bijgeloof voor Spinoza is niet dat mensen een verkeerd idee van God hebben. Bijgeloof is dat mensen iets anders dan de kennis en de liefde voor God als het allerbelangrijkste in het leven zien. (Dit komt overeen met het gebod om geen andere goden te aanbidden.)</a:t>
            </a:r>
          </a:p>
          <a:p>
            <a:r>
              <a:rPr lang="nl-NL" dirty="0"/>
              <a:t>Wanneer mensen uiterlijke schoonheid of geld of roem of gezondheid als allerbelangrijkste in het leven gaan zien, zullen zij met regelmaat vrezen om datgene wat ze zo belangrijk vinden te verliezen. In die zin gaat bijgeloof altijd gepaard aan vrees.  </a:t>
            </a:r>
          </a:p>
          <a:p>
            <a:r>
              <a:rPr lang="nl-NL" dirty="0"/>
              <a:t>Die vrees houdt het bijgeloof meteen ook in stand. De vrees leidt ertoe dat mensen geloof gaan hechten aan goede of slechte voortekenen. Ze klampen zich dan bijvoorbeeld vast aan kwakzalvers die hen genezing beloven.</a:t>
            </a:r>
          </a:p>
          <a:p>
            <a:r>
              <a:rPr lang="nl-NL" dirty="0"/>
              <a:t>Op het moment dat ze het idee hebben dat wat ze zo belangrijk vinden gevaar loopt, zullen ze een bepaalde groep daarvan de schuld geven. Bijgeloof leidt zo ook tot haat.  </a:t>
            </a:r>
          </a:p>
        </p:txBody>
      </p:sp>
    </p:spTree>
    <p:extLst>
      <p:ext uri="{BB962C8B-B14F-4D97-AF65-F5344CB8AC3E}">
        <p14:creationId xmlns:p14="http://schemas.microsoft.com/office/powerpoint/2010/main" val="3350374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99677D-D054-4BFE-8A65-E3EE72DDECA4}"/>
              </a:ext>
            </a:extLst>
          </p:cNvPr>
          <p:cNvSpPr>
            <a:spLocks noGrp="1"/>
          </p:cNvSpPr>
          <p:nvPr>
            <p:ph type="title"/>
          </p:nvPr>
        </p:nvSpPr>
        <p:spPr/>
        <p:txBody>
          <a:bodyPr/>
          <a:lstStyle/>
          <a:p>
            <a:r>
              <a:rPr lang="nl-NL" dirty="0"/>
              <a:t>De remedies</a:t>
            </a:r>
          </a:p>
        </p:txBody>
      </p:sp>
      <p:sp>
        <p:nvSpPr>
          <p:cNvPr id="3" name="Tijdelijke aanduiding voor inhoud 2">
            <a:extLst>
              <a:ext uri="{FF2B5EF4-FFF2-40B4-BE49-F238E27FC236}">
                <a16:creationId xmlns:a16="http://schemas.microsoft.com/office/drawing/2014/main" id="{8F07A7A2-1171-45E3-B458-6B4E64AEF2C1}"/>
              </a:ext>
            </a:extLst>
          </p:cNvPr>
          <p:cNvSpPr>
            <a:spLocks noGrp="1"/>
          </p:cNvSpPr>
          <p:nvPr>
            <p:ph idx="1"/>
          </p:nvPr>
        </p:nvSpPr>
        <p:spPr/>
        <p:txBody>
          <a:bodyPr>
            <a:normAutofit/>
          </a:bodyPr>
          <a:lstStyle/>
          <a:p>
            <a:r>
              <a:rPr lang="nl-NL" dirty="0"/>
              <a:t>Spinoza’s ganse filosofie staat in het teken van de zoektocht naar een remedie voor deze kwaal van het bijgeloof dat dus voortkomt uit vrees. In </a:t>
            </a:r>
            <a:r>
              <a:rPr lang="nl-NL" i="1" dirty="0"/>
              <a:t>Ethica</a:t>
            </a:r>
            <a:r>
              <a:rPr lang="nl-NL" dirty="0"/>
              <a:t> deel 5 worden verschillende remedies genoemd (die allemaal hierop neerkomen dat wij onszelf en onze emoties beter moeten zien te begrijpen). In die zin is Spinoza ook een grondlegger te noemen van de psychologie.</a:t>
            </a:r>
          </a:p>
        </p:txBody>
      </p:sp>
    </p:spTree>
    <p:extLst>
      <p:ext uri="{BB962C8B-B14F-4D97-AF65-F5344CB8AC3E}">
        <p14:creationId xmlns:p14="http://schemas.microsoft.com/office/powerpoint/2010/main" val="3069936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EF3CF4-9993-43C4-83AF-B9D8C77B8D11}"/>
              </a:ext>
            </a:extLst>
          </p:cNvPr>
          <p:cNvSpPr>
            <a:spLocks noGrp="1"/>
          </p:cNvSpPr>
          <p:nvPr>
            <p:ph type="title"/>
          </p:nvPr>
        </p:nvSpPr>
        <p:spPr/>
        <p:txBody>
          <a:bodyPr/>
          <a:lstStyle/>
          <a:p>
            <a:r>
              <a:rPr lang="nl-NL" dirty="0"/>
              <a:t>Vaste levensbeginselen gaan aan de remedies vooraf</a:t>
            </a:r>
          </a:p>
        </p:txBody>
      </p:sp>
      <p:sp>
        <p:nvSpPr>
          <p:cNvPr id="3" name="Tijdelijke aanduiding voor inhoud 2">
            <a:extLst>
              <a:ext uri="{FF2B5EF4-FFF2-40B4-BE49-F238E27FC236}">
                <a16:creationId xmlns:a16="http://schemas.microsoft.com/office/drawing/2014/main" id="{AB9418F6-CDA9-4955-B6D3-1F57FE1A37BC}"/>
              </a:ext>
            </a:extLst>
          </p:cNvPr>
          <p:cNvSpPr>
            <a:spLocks noGrp="1"/>
          </p:cNvSpPr>
          <p:nvPr>
            <p:ph idx="1"/>
          </p:nvPr>
        </p:nvSpPr>
        <p:spPr/>
        <p:txBody>
          <a:bodyPr/>
          <a:lstStyle/>
          <a:p>
            <a:r>
              <a:rPr lang="nl-NL" dirty="0"/>
              <a:t>‘Het beste wat wij kunnen doen, zolang wij nog geen perfecte kennis van onze aandoeningen bezitten, is een juiste levenswijze of vaste levensbeginselen aan te nemen, ons deze in het geheugen te prenten en zo voortdurend toe te passen in al die bijzondere gevallen die in het leven veelvuldig voorkomen, opdat zodoende ons voorstellingsvermogen diep van hen wordt doordrongen en zij ons voortdurend ten dienst kan staan. Zo hebben wij bijvoorbeeld als levensregel aangenomen dat Haat door Liefde of Edelmoedigheid moet worden overwonnen en niet met wederkerige Haat vergolden. Om evenwel dit voorschrift van de Rede reeds voor toepassing gereed te hebben, moet men de dagelijks voorkomende kwalijke bejegeningen kennen en dikwijls overpeinzen, ook hoe men ze het best door Edelmoedigheid afweert.’ (Ethica 5p10s)</a:t>
            </a:r>
          </a:p>
        </p:txBody>
      </p:sp>
    </p:spTree>
    <p:extLst>
      <p:ext uri="{BB962C8B-B14F-4D97-AF65-F5344CB8AC3E}">
        <p14:creationId xmlns:p14="http://schemas.microsoft.com/office/powerpoint/2010/main" val="2118119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D5F677-15C9-41D9-BB5B-228881A04834}"/>
              </a:ext>
            </a:extLst>
          </p:cNvPr>
          <p:cNvSpPr>
            <a:spLocks noGrp="1"/>
          </p:cNvSpPr>
          <p:nvPr>
            <p:ph type="title"/>
          </p:nvPr>
        </p:nvSpPr>
        <p:spPr/>
        <p:txBody>
          <a:bodyPr/>
          <a:lstStyle/>
          <a:p>
            <a:r>
              <a:rPr lang="nl-NL" dirty="0"/>
              <a:t>De ervaring van gelukzaligheid</a:t>
            </a:r>
          </a:p>
        </p:txBody>
      </p:sp>
      <p:sp>
        <p:nvSpPr>
          <p:cNvPr id="3" name="Tijdelijke aanduiding voor inhoud 2">
            <a:extLst>
              <a:ext uri="{FF2B5EF4-FFF2-40B4-BE49-F238E27FC236}">
                <a16:creationId xmlns:a16="http://schemas.microsoft.com/office/drawing/2014/main" id="{BFD6886D-1356-49B7-95F8-011F95E32A85}"/>
              </a:ext>
            </a:extLst>
          </p:cNvPr>
          <p:cNvSpPr>
            <a:spLocks noGrp="1"/>
          </p:cNvSpPr>
          <p:nvPr>
            <p:ph idx="1"/>
          </p:nvPr>
        </p:nvSpPr>
        <p:spPr/>
        <p:txBody>
          <a:bodyPr>
            <a:normAutofit lnSpcReduction="10000"/>
          </a:bodyPr>
          <a:lstStyle/>
          <a:p>
            <a:r>
              <a:rPr lang="nl-NL" dirty="0"/>
              <a:t>De volledige bevrijding van de passies kunnen wij echter ook ervaren. Dat gebeurt op het moment dat wij er ten volle van doordrongen raken dat alles in God is, en dat wij de hand van God of de wetten van de Natuur ook in ieder afzonderlijk ding kunnen ontdekken. Ook wijzelf zijn onderdeel van God, en die zin ervaren wij ook dat wij eeuwig zijn, dat wij in onze verbondenheid met God buiten de tijd staan. Maar het belangrijkste is nog wel dat dit besef van God leidt tot sterke gevoelens van liefde en vrede en rust in de ziel.</a:t>
            </a:r>
          </a:p>
          <a:p>
            <a:r>
              <a:rPr lang="nl-NL" dirty="0"/>
              <a:t>‘Wij kunnen nu helder inzien, waarin ons heil, onze gelukzaligheid ofwel onze vrijheid bestaat; te weten in de standvastige en eeuwige Liefde tot God, of in de Liefde van God jegens de mensen. Deze Liefde of Gelukzaligheid wordt in de Heilige Schrift ‘Roem’ </a:t>
            </a:r>
            <a:r>
              <a:rPr lang="nl-NL" i="1" dirty="0"/>
              <a:t>[gloria,</a:t>
            </a:r>
            <a:r>
              <a:rPr lang="he-IL" dirty="0"/>
              <a:t> כָּבוֹד</a:t>
            </a:r>
            <a:r>
              <a:rPr lang="nl-NL" i="1" dirty="0" err="1"/>
              <a:t>kavod</a:t>
            </a:r>
            <a:r>
              <a:rPr lang="nl-NL" dirty="0"/>
              <a:t>) genoemd, en niet ten onrechte.’ (E5 p36 opmerking) </a:t>
            </a:r>
          </a:p>
        </p:txBody>
      </p:sp>
    </p:spTree>
    <p:extLst>
      <p:ext uri="{BB962C8B-B14F-4D97-AF65-F5344CB8AC3E}">
        <p14:creationId xmlns:p14="http://schemas.microsoft.com/office/powerpoint/2010/main" val="984360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698C8-ABD8-42A0-AEE9-7068F2F63633}"/>
              </a:ext>
            </a:extLst>
          </p:cNvPr>
          <p:cNvSpPr>
            <a:spLocks noGrp="1"/>
          </p:cNvSpPr>
          <p:nvPr>
            <p:ph type="title"/>
          </p:nvPr>
        </p:nvSpPr>
        <p:spPr/>
        <p:txBody>
          <a:bodyPr/>
          <a:lstStyle/>
          <a:p>
            <a:r>
              <a:rPr lang="nl-NL" dirty="0"/>
              <a:t>Het geloof: de andere weg tot het heel maken van de gebroken wereld</a:t>
            </a:r>
          </a:p>
        </p:txBody>
      </p:sp>
      <p:sp>
        <p:nvSpPr>
          <p:cNvPr id="3" name="Tijdelijke aanduiding voor inhoud 2">
            <a:extLst>
              <a:ext uri="{FF2B5EF4-FFF2-40B4-BE49-F238E27FC236}">
                <a16:creationId xmlns:a16="http://schemas.microsoft.com/office/drawing/2014/main" id="{D1013E82-E561-43BF-A762-0D43A6CE4CAC}"/>
              </a:ext>
            </a:extLst>
          </p:cNvPr>
          <p:cNvSpPr>
            <a:spLocks noGrp="1"/>
          </p:cNvSpPr>
          <p:nvPr>
            <p:ph idx="1"/>
          </p:nvPr>
        </p:nvSpPr>
        <p:spPr/>
        <p:txBody>
          <a:bodyPr>
            <a:normAutofit fontScale="92500" lnSpcReduction="20000"/>
          </a:bodyPr>
          <a:lstStyle/>
          <a:p>
            <a:endParaRPr lang="nl-NL" dirty="0"/>
          </a:p>
          <a:p>
            <a:r>
              <a:rPr lang="nl-NL" dirty="0"/>
              <a:t>In het </a:t>
            </a:r>
            <a:r>
              <a:rPr lang="nl-NL" i="1" dirty="0"/>
              <a:t>Theologisch-Politiek Traktaat</a:t>
            </a:r>
            <a:r>
              <a:rPr lang="nl-NL" dirty="0"/>
              <a:t> stelt Spinoza dat er ook nog een andere weg tot het heil is, en dat is die via het geloof in de transcendente God van de Bijbel.  </a:t>
            </a:r>
          </a:p>
          <a:p>
            <a:r>
              <a:rPr lang="nl-NL" dirty="0"/>
              <a:t>Wanneer wij ons God voorstellen als een rechtvaardige en barmhartige koning, vader, wetgever en rechter, dan vormen we geen adequaat idee van God. Deze transcendente God, een schepper van hemel en aarde, iemand die over ons waakt en aan het einde der tijden over ons zal oordelen, is een God van de verbeelding. </a:t>
            </a:r>
          </a:p>
          <a:p>
            <a:r>
              <a:rPr lang="nl-NL" dirty="0"/>
              <a:t>Niettemin kan ook de liefde voor deze inadequate voorstelling van God als een toonbeeld van rechtvaardigheid en barmhartigheid ons helpen om vrij te worden van angst en haat, om </a:t>
            </a:r>
            <a:r>
              <a:rPr lang="nl-NL" i="1" dirty="0"/>
              <a:t>shalom</a:t>
            </a:r>
            <a:r>
              <a:rPr lang="nl-NL" dirty="0"/>
              <a:t> te voelen in het hart, en om </a:t>
            </a:r>
            <a:r>
              <a:rPr lang="nl-NL" i="1" dirty="0" err="1"/>
              <a:t>tsedaka</a:t>
            </a:r>
            <a:r>
              <a:rPr lang="nl-NL" i="1" dirty="0"/>
              <a:t> te </a:t>
            </a:r>
            <a:r>
              <a:rPr lang="nl-NL" dirty="0"/>
              <a:t>betrachten. Want ook dan vestigen we onze begeerte niet op ‘de onzekere gunsten van het lot’, maar op de eeuwige en onveranderlijke wet van God die ons opdraagt om van Hem te houden boven alles en van de naaste als</a:t>
            </a:r>
            <a:r>
              <a:rPr lang="nl-NL" i="1" dirty="0"/>
              <a:t> </a:t>
            </a:r>
            <a:r>
              <a:rPr lang="nl-NL" dirty="0"/>
              <a:t>onszelf.</a:t>
            </a:r>
          </a:p>
        </p:txBody>
      </p:sp>
    </p:spTree>
    <p:extLst>
      <p:ext uri="{BB962C8B-B14F-4D97-AF65-F5344CB8AC3E}">
        <p14:creationId xmlns:p14="http://schemas.microsoft.com/office/powerpoint/2010/main" val="3314246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6EA3AC-8961-48CB-81A9-C128E380E591}"/>
              </a:ext>
            </a:extLst>
          </p:cNvPr>
          <p:cNvSpPr>
            <a:spLocks noGrp="1"/>
          </p:cNvSpPr>
          <p:nvPr>
            <p:ph type="title"/>
          </p:nvPr>
        </p:nvSpPr>
        <p:spPr/>
        <p:txBody>
          <a:bodyPr/>
          <a:lstStyle/>
          <a:p>
            <a:r>
              <a:rPr lang="nl-NL" dirty="0"/>
              <a:t>Conclusie: hoe om te gaan met onzekere tijden?</a:t>
            </a:r>
          </a:p>
        </p:txBody>
      </p:sp>
      <p:sp>
        <p:nvSpPr>
          <p:cNvPr id="3" name="Tijdelijke aanduiding voor inhoud 2">
            <a:extLst>
              <a:ext uri="{FF2B5EF4-FFF2-40B4-BE49-F238E27FC236}">
                <a16:creationId xmlns:a16="http://schemas.microsoft.com/office/drawing/2014/main" id="{AFDEC36A-D642-4416-BDE0-800E9ACFED9E}"/>
              </a:ext>
            </a:extLst>
          </p:cNvPr>
          <p:cNvSpPr>
            <a:spLocks noGrp="1"/>
          </p:cNvSpPr>
          <p:nvPr>
            <p:ph idx="1"/>
          </p:nvPr>
        </p:nvSpPr>
        <p:spPr/>
        <p:txBody>
          <a:bodyPr>
            <a:normAutofit fontScale="85000" lnSpcReduction="10000"/>
          </a:bodyPr>
          <a:lstStyle/>
          <a:p>
            <a:r>
              <a:rPr lang="nl-NL" dirty="0"/>
              <a:t>Spinoza’s filosofie biedt twee remedies, maar beiden komen neer op hetzelfde. </a:t>
            </a:r>
          </a:p>
          <a:p>
            <a:r>
              <a:rPr lang="nl-NL" dirty="0"/>
              <a:t>De eerste is Spinoza’s filosofische religie in de </a:t>
            </a:r>
            <a:r>
              <a:rPr lang="nl-NL" i="1" dirty="0"/>
              <a:t>Ethica</a:t>
            </a:r>
            <a:r>
              <a:rPr lang="nl-NL" dirty="0"/>
              <a:t>, een filosofische herinterpretatie van het monotheïsme. Spinoza begrijpt God als het grote geheel waar alles in zit. Geen transcendente maar een immanente God. God en de Natuur zijn één en dezelfde. God is dan geheel ontdaan van menselijke eigenschappen, God heeft geen emoties en houdt zich niet bezig met goed en kwaad. Ons geluk of heil hangt af van de dingen begrijpen – boven alles onszelf. Echter ‘al het voortreffelijke is even moeilijk als zeldzaam’. </a:t>
            </a:r>
          </a:p>
          <a:p>
            <a:r>
              <a:rPr lang="nl-NL" dirty="0"/>
              <a:t>Dit wordt onderschreven in het </a:t>
            </a:r>
            <a:r>
              <a:rPr lang="nl-NL" i="1" dirty="0"/>
              <a:t>Theologisch-Politiek Traktaat:</a:t>
            </a:r>
            <a:r>
              <a:rPr lang="nl-NL" dirty="0"/>
              <a:t> ‘wij zouden aan het behoud van bijna allen moesten twijfelen, als wij dit getuigenis van de Schrift niet hadden.’ De tweede remedie is voor veel meer mensen toegankelijk en wordt geboden door het Bijbelse geloof, niet door adequate kennis van God, maar door het idee van God als een toonbeeld van rechtvaardigheid en barmhartigheid.</a:t>
            </a:r>
          </a:p>
          <a:p>
            <a:r>
              <a:rPr lang="nl-NL" dirty="0"/>
              <a:t>Beide remedies komen op hetzelfde neer: richt je op dat wat niet vergankelijk en wisselvallig is maar eeuwig is: op (zelf)kennis en op liefde. </a:t>
            </a:r>
          </a:p>
          <a:p>
            <a:endParaRPr lang="nl-NL" i="1" dirty="0"/>
          </a:p>
        </p:txBody>
      </p:sp>
    </p:spTree>
    <p:extLst>
      <p:ext uri="{BB962C8B-B14F-4D97-AF65-F5344CB8AC3E}">
        <p14:creationId xmlns:p14="http://schemas.microsoft.com/office/powerpoint/2010/main" val="17468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4E4109-E477-4AAC-9B13-AA159F6B9262}"/>
              </a:ext>
            </a:extLst>
          </p:cNvPr>
          <p:cNvSpPr>
            <a:spLocks noGrp="1"/>
          </p:cNvSpPr>
          <p:nvPr>
            <p:ph type="title"/>
          </p:nvPr>
        </p:nvSpPr>
        <p:spPr/>
        <p:txBody>
          <a:bodyPr/>
          <a:lstStyle/>
          <a:p>
            <a:r>
              <a:rPr lang="nl-NL" dirty="0"/>
              <a:t>Spinoza – vriend of vijand van het liberale jodendom?</a:t>
            </a:r>
          </a:p>
        </p:txBody>
      </p:sp>
      <p:sp>
        <p:nvSpPr>
          <p:cNvPr id="3" name="Tijdelijke aanduiding voor inhoud 2">
            <a:extLst>
              <a:ext uri="{FF2B5EF4-FFF2-40B4-BE49-F238E27FC236}">
                <a16:creationId xmlns:a16="http://schemas.microsoft.com/office/drawing/2014/main" id="{1322D842-0343-40F9-9368-24AB1AEB9F3C}"/>
              </a:ext>
            </a:extLst>
          </p:cNvPr>
          <p:cNvSpPr>
            <a:spLocks noGrp="1"/>
          </p:cNvSpPr>
          <p:nvPr>
            <p:ph idx="1"/>
          </p:nvPr>
        </p:nvSpPr>
        <p:spPr/>
        <p:txBody>
          <a:bodyPr>
            <a:normAutofit fontScale="77500" lnSpcReduction="20000"/>
          </a:bodyPr>
          <a:lstStyle/>
          <a:p>
            <a:r>
              <a:rPr lang="nl-NL" dirty="0"/>
              <a:t>Spinoza werd in 1656 in de ban gedaan en vervloekt door de Portugees-Joodse gemeenschap in Amsterdam in ongekend harde bewoordingen: ‘hij zij verwenst bij dag en bij nacht, hij zij verwenst bij liggen en verwenst in zijn opstaan (…) moge de Heer hem nooit vergeven en voortaan de toorn des Heeren en zijn gram inbranden op deze mens; en hem opleggen alle vloeken geschreven in dit wetboek, </a:t>
            </a:r>
            <a:r>
              <a:rPr lang="nl-NL" dirty="0" err="1"/>
              <a:t>etcetera</a:t>
            </a:r>
            <a:r>
              <a:rPr lang="nl-NL" dirty="0"/>
              <a:t>, </a:t>
            </a:r>
            <a:r>
              <a:rPr lang="nl-NL" dirty="0" err="1"/>
              <a:t>etcetera</a:t>
            </a:r>
            <a:r>
              <a:rPr lang="nl-NL" dirty="0"/>
              <a:t>.’ .  </a:t>
            </a:r>
          </a:p>
          <a:p>
            <a:r>
              <a:rPr lang="nl-NL" dirty="0"/>
              <a:t>Anderzijds is er de wijze waarop Spinoza in zijn </a:t>
            </a:r>
            <a:r>
              <a:rPr lang="nl-NL" i="1" dirty="0"/>
              <a:t>Theologisch-Politiek Traktaat</a:t>
            </a:r>
            <a:r>
              <a:rPr lang="nl-NL" dirty="0"/>
              <a:t> (1670) over de Joden spreekt: ‘ Dat zij [de Joden] zich door zoveel jaren verstrooiing heen en zonder staat gehandhaafd hebben, is allerminst verwonderlijk, nadat ze zich zo van alle naties hebben afgezonderd, dat ze zich de haat van allen op de hals hebben gehaald (…)’  Spinoza heeft zich met het schrijven van deze en andere passages waarin hij het jodendom negatief afschildert en het christendom bewierookt, schuldig gemaakt aan ‘een onbegrijpelijk verraad’, stelde de Duitse filosoof Hermann Cohen (1915). </a:t>
            </a:r>
          </a:p>
          <a:p>
            <a:r>
              <a:rPr lang="nl-NL" dirty="0"/>
              <a:t>Daar tegenover staat weer de bewondering van mensen als David Ben </a:t>
            </a:r>
            <a:r>
              <a:rPr lang="nl-NL" dirty="0" err="1"/>
              <a:t>Goerion</a:t>
            </a:r>
            <a:r>
              <a:rPr lang="nl-NL" dirty="0"/>
              <a:t> die Spinoza beschouwde als de grondlegger van het zionisme en het moderne (seculiere) jodendom.</a:t>
            </a:r>
          </a:p>
          <a:p>
            <a:r>
              <a:rPr lang="nl-NL" dirty="0"/>
              <a:t>Mijn visie is dat Spinoza de universele (filosofische) kanten van het jodendom benadrukt heeft ten koste van de particularistische (specifiek Joodse) aspecten. Het doorgeven van specifiek Joodse tradities was voor hem niet waardevol. Maar in zijn denken blijft wel een filosofische en morele kern van het jodendom bewaard.</a:t>
            </a:r>
          </a:p>
        </p:txBody>
      </p:sp>
    </p:spTree>
    <p:extLst>
      <p:ext uri="{BB962C8B-B14F-4D97-AF65-F5344CB8AC3E}">
        <p14:creationId xmlns:p14="http://schemas.microsoft.com/office/powerpoint/2010/main" val="4055881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DC9ACA-ED67-4756-8680-05BCBA5FA306}"/>
              </a:ext>
            </a:extLst>
          </p:cNvPr>
          <p:cNvSpPr>
            <a:spLocks noGrp="1"/>
          </p:cNvSpPr>
          <p:nvPr>
            <p:ph type="title"/>
          </p:nvPr>
        </p:nvSpPr>
        <p:spPr/>
        <p:txBody>
          <a:bodyPr/>
          <a:lstStyle/>
          <a:p>
            <a:r>
              <a:rPr lang="nl-NL" dirty="0"/>
              <a:t>Biedt dit nu een oplossing voor eens en altijd?</a:t>
            </a:r>
          </a:p>
        </p:txBody>
      </p:sp>
      <p:sp>
        <p:nvSpPr>
          <p:cNvPr id="3" name="Tijdelijke aanduiding voor inhoud 2">
            <a:extLst>
              <a:ext uri="{FF2B5EF4-FFF2-40B4-BE49-F238E27FC236}">
                <a16:creationId xmlns:a16="http://schemas.microsoft.com/office/drawing/2014/main" id="{22592CB2-796E-4B14-B7C8-35D60063C6D7}"/>
              </a:ext>
            </a:extLst>
          </p:cNvPr>
          <p:cNvSpPr>
            <a:spLocks noGrp="1"/>
          </p:cNvSpPr>
          <p:nvPr>
            <p:ph idx="1"/>
          </p:nvPr>
        </p:nvSpPr>
        <p:spPr/>
        <p:txBody>
          <a:bodyPr>
            <a:normAutofit fontScale="85000" lnSpcReduction="20000"/>
          </a:bodyPr>
          <a:lstStyle/>
          <a:p>
            <a:r>
              <a:rPr lang="nl-NL" dirty="0"/>
              <a:t>Nee, want wij mensen – alle mensen – blijven onderhevig aan de wisselvalligheden van het lot waar wij afhankelijk van zijn, en in die zin zullen we ons nooit geheel uit de greep van hoop en vrees kunnen bevrijden. </a:t>
            </a:r>
          </a:p>
          <a:p>
            <a:r>
              <a:rPr lang="nl-NL" dirty="0"/>
              <a:t>We zijn dus allen vatbaar voor bijgeloof en zullen allen vatbaar blijven.</a:t>
            </a:r>
          </a:p>
          <a:p>
            <a:r>
              <a:rPr lang="nl-NL" dirty="0"/>
              <a:t>Er is geen absolute oplossing bij Spinoza- geen oplossing voor eens en altijd. We kunnen momenten hebben van gelukzaligheid en rust, maar ook die duren niet een heel leven lang.</a:t>
            </a:r>
          </a:p>
          <a:p>
            <a:r>
              <a:rPr lang="nl-NL" dirty="0"/>
              <a:t>Maar hoewel er geen oplossing is voor eens en altijd is er wel een graduele verbetering mogelijk. Een mogelijke manier om het te doen wordt door Spinoza geschetst in de </a:t>
            </a:r>
            <a:r>
              <a:rPr lang="nl-NL" i="1" dirty="0"/>
              <a:t>Ethica. </a:t>
            </a:r>
            <a:r>
              <a:rPr lang="nl-NL" dirty="0"/>
              <a:t>Dat is wanneer wij de dingen en onszelf en de gehele werkelijkheid begrijpen als een geheel waarin alles volgens wetmatigheden geschiedt, en wanneer wij in alle individuele dingen de uitdrukking zien van iets eeuwigs.</a:t>
            </a:r>
          </a:p>
          <a:p>
            <a:r>
              <a:rPr lang="nl-NL" dirty="0"/>
              <a:t>Een andere, makkelijker manier is door ons te richten op dat ideaal van liefdevolle rechtvaardigheid en barmhartigheid dat wij na kunnen proberen te volgen, hoe onzeker en moeilijk de omstandigheden ook zijn.  Het is deze zienswijze die geschetst wordt in het </a:t>
            </a:r>
            <a:r>
              <a:rPr lang="nl-NL" i="1" dirty="0"/>
              <a:t>Theologisch-Politiek Traktaat. </a:t>
            </a:r>
          </a:p>
        </p:txBody>
      </p:sp>
    </p:spTree>
    <p:extLst>
      <p:ext uri="{BB962C8B-B14F-4D97-AF65-F5344CB8AC3E}">
        <p14:creationId xmlns:p14="http://schemas.microsoft.com/office/powerpoint/2010/main" val="3659979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A4262A-1ACC-46CF-8B89-039AC1E3C999}"/>
              </a:ext>
            </a:extLst>
          </p:cNvPr>
          <p:cNvSpPr>
            <a:spLocks noGrp="1"/>
          </p:cNvSpPr>
          <p:nvPr>
            <p:ph type="title"/>
          </p:nvPr>
        </p:nvSpPr>
        <p:spPr/>
        <p:txBody>
          <a:bodyPr/>
          <a:lstStyle/>
          <a:p>
            <a:r>
              <a:rPr lang="en-US" dirty="0" err="1"/>
              <a:t>Vragen</a:t>
            </a:r>
            <a:r>
              <a:rPr lang="en-US" dirty="0"/>
              <a:t>?</a:t>
            </a:r>
            <a:endParaRPr lang="nl-NL" dirty="0"/>
          </a:p>
        </p:txBody>
      </p:sp>
      <p:sp>
        <p:nvSpPr>
          <p:cNvPr id="3" name="Tijdelijke aanduiding voor inhoud 2">
            <a:extLst>
              <a:ext uri="{FF2B5EF4-FFF2-40B4-BE49-F238E27FC236}">
                <a16:creationId xmlns:a16="http://schemas.microsoft.com/office/drawing/2014/main" id="{BDD44882-07FD-47FC-BF81-AF40119B4801}"/>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3529282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1B6D24-5B21-4C59-A60C-C5D070BB07B7}"/>
              </a:ext>
            </a:extLst>
          </p:cNvPr>
          <p:cNvSpPr>
            <a:spLocks noGrp="1"/>
          </p:cNvSpPr>
          <p:nvPr>
            <p:ph type="title"/>
          </p:nvPr>
        </p:nvSpPr>
        <p:spPr/>
        <p:txBody>
          <a:bodyPr/>
          <a:lstStyle/>
          <a:p>
            <a:r>
              <a:rPr lang="en-US" dirty="0" err="1"/>
              <a:t>Kinderen</a:t>
            </a:r>
            <a:r>
              <a:rPr lang="en-US" dirty="0"/>
              <a:t> </a:t>
            </a:r>
            <a:r>
              <a:rPr lang="en-US" dirty="0" err="1"/>
              <a:t>uit</a:t>
            </a:r>
            <a:r>
              <a:rPr lang="en-US" dirty="0"/>
              <a:t> </a:t>
            </a:r>
            <a:r>
              <a:rPr lang="en-US" dirty="0" err="1"/>
              <a:t>een</a:t>
            </a:r>
            <a:r>
              <a:rPr lang="en-US" dirty="0"/>
              <a:t> </a:t>
            </a:r>
            <a:r>
              <a:rPr lang="en-US" dirty="0" err="1"/>
              <a:t>slecht</a:t>
            </a:r>
            <a:r>
              <a:rPr lang="en-US" dirty="0"/>
              <a:t> </a:t>
            </a:r>
            <a:r>
              <a:rPr lang="en-US" dirty="0" err="1"/>
              <a:t>huwelijk</a:t>
            </a:r>
            <a:endParaRPr lang="nl-NL" dirty="0"/>
          </a:p>
        </p:txBody>
      </p:sp>
      <p:sp>
        <p:nvSpPr>
          <p:cNvPr id="3" name="Tijdelijke aanduiding voor inhoud 2">
            <a:extLst>
              <a:ext uri="{FF2B5EF4-FFF2-40B4-BE49-F238E27FC236}">
                <a16:creationId xmlns:a16="http://schemas.microsoft.com/office/drawing/2014/main" id="{A6F72119-8E54-4FE4-B59C-0F6842B05CE2}"/>
              </a:ext>
            </a:extLst>
          </p:cNvPr>
          <p:cNvSpPr>
            <a:spLocks noGrp="1"/>
          </p:cNvSpPr>
          <p:nvPr>
            <p:ph idx="1"/>
          </p:nvPr>
        </p:nvSpPr>
        <p:spPr/>
        <p:txBody>
          <a:bodyPr/>
          <a:lstStyle/>
          <a:p>
            <a:r>
              <a:rPr lang="en-US" dirty="0" err="1"/>
              <a:t>Wij</a:t>
            </a:r>
            <a:r>
              <a:rPr lang="en-US" dirty="0"/>
              <a:t>, </a:t>
            </a:r>
            <a:r>
              <a:rPr lang="en-US" dirty="0" err="1"/>
              <a:t>liberale</a:t>
            </a:r>
            <a:r>
              <a:rPr lang="en-US" dirty="0"/>
              <a:t> </a:t>
            </a:r>
            <a:r>
              <a:rPr lang="en-US" dirty="0" err="1"/>
              <a:t>Joden</a:t>
            </a:r>
            <a:r>
              <a:rPr lang="en-US" dirty="0"/>
              <a:t> </a:t>
            </a:r>
            <a:r>
              <a:rPr lang="en-US" dirty="0" err="1"/>
              <a:t>zijn</a:t>
            </a:r>
            <a:r>
              <a:rPr lang="en-US" dirty="0"/>
              <a:t> </a:t>
            </a:r>
            <a:r>
              <a:rPr lang="en-US" dirty="0" err="1"/>
              <a:t>te</a:t>
            </a:r>
            <a:r>
              <a:rPr lang="en-US" dirty="0"/>
              <a:t> </a:t>
            </a:r>
            <a:r>
              <a:rPr lang="en-US" dirty="0" err="1"/>
              <a:t>beschouwen</a:t>
            </a:r>
            <a:r>
              <a:rPr lang="en-US" dirty="0"/>
              <a:t> </a:t>
            </a:r>
            <a:r>
              <a:rPr lang="en-US" dirty="0" err="1"/>
              <a:t>als</a:t>
            </a:r>
            <a:r>
              <a:rPr lang="en-US" dirty="0"/>
              <a:t> de </a:t>
            </a:r>
            <a:r>
              <a:rPr lang="en-US" dirty="0" err="1"/>
              <a:t>kinderen</a:t>
            </a:r>
            <a:r>
              <a:rPr lang="en-US" dirty="0"/>
              <a:t> </a:t>
            </a:r>
            <a:r>
              <a:rPr lang="en-US" dirty="0" err="1"/>
              <a:t>uit</a:t>
            </a:r>
            <a:r>
              <a:rPr lang="en-US" dirty="0"/>
              <a:t> </a:t>
            </a:r>
            <a:r>
              <a:rPr lang="en-US" dirty="0" err="1"/>
              <a:t>een</a:t>
            </a:r>
            <a:r>
              <a:rPr lang="en-US" dirty="0"/>
              <a:t> heel </a:t>
            </a:r>
            <a:r>
              <a:rPr lang="en-US" dirty="0" err="1"/>
              <a:t>slecht</a:t>
            </a:r>
            <a:r>
              <a:rPr lang="en-US" dirty="0"/>
              <a:t> </a:t>
            </a:r>
            <a:r>
              <a:rPr lang="en-US" dirty="0" err="1"/>
              <a:t>huwelijk</a:t>
            </a:r>
            <a:r>
              <a:rPr lang="en-US" dirty="0"/>
              <a:t> </a:t>
            </a:r>
            <a:r>
              <a:rPr lang="en-US" dirty="0" err="1"/>
              <a:t>tussen</a:t>
            </a:r>
            <a:r>
              <a:rPr lang="en-US" dirty="0"/>
              <a:t> Spinoza </a:t>
            </a:r>
            <a:r>
              <a:rPr lang="en-US" dirty="0" err="1"/>
              <a:t>en</a:t>
            </a:r>
            <a:r>
              <a:rPr lang="en-US" dirty="0"/>
              <a:t> het </a:t>
            </a:r>
            <a:r>
              <a:rPr lang="en-US" dirty="0" err="1"/>
              <a:t>traditionele</a:t>
            </a:r>
            <a:r>
              <a:rPr lang="en-US" dirty="0"/>
              <a:t> </a:t>
            </a:r>
            <a:r>
              <a:rPr lang="en-US" dirty="0" err="1"/>
              <a:t>jodendom</a:t>
            </a:r>
            <a:r>
              <a:rPr lang="en-US" dirty="0"/>
              <a:t>.</a:t>
            </a:r>
          </a:p>
          <a:p>
            <a:r>
              <a:rPr lang="en-US" dirty="0" err="1"/>
              <a:t>Niet</a:t>
            </a:r>
            <a:r>
              <a:rPr lang="en-US" dirty="0"/>
              <a:t> in </a:t>
            </a:r>
            <a:r>
              <a:rPr lang="en-US" dirty="0" err="1"/>
              <a:t>staat</a:t>
            </a:r>
            <a:r>
              <a:rPr lang="en-US" dirty="0"/>
              <a:t> om </a:t>
            </a:r>
            <a:r>
              <a:rPr lang="en-US" dirty="0" err="1"/>
              <a:t>helemaal</a:t>
            </a:r>
            <a:r>
              <a:rPr lang="en-US" dirty="0"/>
              <a:t> </a:t>
            </a:r>
            <a:r>
              <a:rPr lang="en-US" dirty="0" err="1"/>
              <a:t>voor</a:t>
            </a:r>
            <a:r>
              <a:rPr lang="en-US" dirty="0"/>
              <a:t> pappa of </a:t>
            </a:r>
            <a:r>
              <a:rPr lang="en-US" dirty="0" err="1"/>
              <a:t>helemaal</a:t>
            </a:r>
            <a:r>
              <a:rPr lang="en-US" dirty="0"/>
              <a:t> </a:t>
            </a:r>
            <a:r>
              <a:rPr lang="en-US" dirty="0" err="1"/>
              <a:t>voor</a:t>
            </a:r>
            <a:r>
              <a:rPr lang="en-US" dirty="0"/>
              <a:t> mamma </a:t>
            </a:r>
            <a:r>
              <a:rPr lang="en-US" dirty="0" err="1"/>
              <a:t>te</a:t>
            </a:r>
            <a:r>
              <a:rPr lang="en-US" dirty="0"/>
              <a:t> </a:t>
            </a:r>
            <a:r>
              <a:rPr lang="en-US" dirty="0" err="1"/>
              <a:t>kiezen</a:t>
            </a:r>
            <a:r>
              <a:rPr lang="en-US" dirty="0"/>
              <a:t>, </a:t>
            </a:r>
            <a:r>
              <a:rPr lang="en-US" dirty="0" err="1"/>
              <a:t>pendelen</a:t>
            </a:r>
            <a:r>
              <a:rPr lang="en-US" dirty="0"/>
              <a:t> </a:t>
            </a:r>
            <a:r>
              <a:rPr lang="en-US" dirty="0" err="1"/>
              <a:t>wij</a:t>
            </a:r>
            <a:r>
              <a:rPr lang="en-US" dirty="0"/>
              <a:t> </a:t>
            </a:r>
            <a:r>
              <a:rPr lang="en-US" dirty="0" err="1"/>
              <a:t>heen</a:t>
            </a:r>
            <a:r>
              <a:rPr lang="en-US" dirty="0"/>
              <a:t> </a:t>
            </a:r>
            <a:r>
              <a:rPr lang="en-US" dirty="0" err="1"/>
              <a:t>en</a:t>
            </a:r>
            <a:r>
              <a:rPr lang="en-US" dirty="0"/>
              <a:t> </a:t>
            </a:r>
            <a:r>
              <a:rPr lang="en-US" dirty="0" err="1"/>
              <a:t>weer</a:t>
            </a:r>
            <a:r>
              <a:rPr lang="en-US" dirty="0"/>
              <a:t> </a:t>
            </a:r>
            <a:r>
              <a:rPr lang="en-US" dirty="0" err="1"/>
              <a:t>tussen</a:t>
            </a:r>
            <a:r>
              <a:rPr lang="en-US" dirty="0"/>
              <a:t> twee </a:t>
            </a:r>
            <a:r>
              <a:rPr lang="en-US" dirty="0" err="1"/>
              <a:t>huizen</a:t>
            </a:r>
            <a:r>
              <a:rPr lang="en-US" dirty="0"/>
              <a:t>.</a:t>
            </a:r>
          </a:p>
          <a:p>
            <a:r>
              <a:rPr lang="en-US" dirty="0" err="1"/>
              <a:t>Soms</a:t>
            </a:r>
            <a:r>
              <a:rPr lang="en-US" dirty="0"/>
              <a:t> </a:t>
            </a:r>
            <a:r>
              <a:rPr lang="en-US" dirty="0" err="1"/>
              <a:t>wonen</a:t>
            </a:r>
            <a:r>
              <a:rPr lang="en-US" dirty="0"/>
              <a:t> </a:t>
            </a:r>
            <a:r>
              <a:rPr lang="en-US" dirty="0" err="1"/>
              <a:t>wij</a:t>
            </a:r>
            <a:r>
              <a:rPr lang="en-US" dirty="0"/>
              <a:t> </a:t>
            </a:r>
            <a:r>
              <a:rPr lang="en-US" dirty="0" err="1"/>
              <a:t>dicht</a:t>
            </a:r>
            <a:r>
              <a:rPr lang="en-US" dirty="0"/>
              <a:t> </a:t>
            </a:r>
            <a:r>
              <a:rPr lang="en-US" dirty="0" err="1"/>
              <a:t>bij</a:t>
            </a:r>
            <a:r>
              <a:rPr lang="en-US" dirty="0"/>
              <a:t> </a:t>
            </a:r>
            <a:r>
              <a:rPr lang="en-US" dirty="0" err="1"/>
              <a:t>onze</a:t>
            </a:r>
            <a:r>
              <a:rPr lang="en-US" dirty="0"/>
              <a:t> </a:t>
            </a:r>
            <a:r>
              <a:rPr lang="en-US" dirty="0" err="1"/>
              <a:t>moeder</a:t>
            </a:r>
            <a:r>
              <a:rPr lang="en-US" dirty="0"/>
              <a:t>, het </a:t>
            </a:r>
            <a:r>
              <a:rPr lang="en-US" dirty="0" err="1"/>
              <a:t>traditionele</a:t>
            </a:r>
            <a:r>
              <a:rPr lang="en-US" dirty="0"/>
              <a:t>, </a:t>
            </a:r>
            <a:r>
              <a:rPr lang="en-US" dirty="0" err="1"/>
              <a:t>particularistische</a:t>
            </a:r>
            <a:r>
              <a:rPr lang="en-US" dirty="0"/>
              <a:t> </a:t>
            </a:r>
            <a:r>
              <a:rPr lang="en-US" dirty="0" err="1"/>
              <a:t>jodendom</a:t>
            </a:r>
            <a:r>
              <a:rPr lang="en-US" dirty="0"/>
              <a:t>, </a:t>
            </a:r>
            <a:r>
              <a:rPr lang="en-US" dirty="0" err="1"/>
              <a:t>wanneer</a:t>
            </a:r>
            <a:r>
              <a:rPr lang="en-US" dirty="0"/>
              <a:t> </a:t>
            </a:r>
            <a:r>
              <a:rPr lang="en-US" dirty="0" err="1"/>
              <a:t>wij</a:t>
            </a:r>
            <a:r>
              <a:rPr lang="en-US" dirty="0"/>
              <a:t> </a:t>
            </a:r>
            <a:r>
              <a:rPr lang="en-US" dirty="0" err="1"/>
              <a:t>vasthouden</a:t>
            </a:r>
            <a:r>
              <a:rPr lang="en-US" dirty="0"/>
              <a:t> </a:t>
            </a:r>
            <a:r>
              <a:rPr lang="en-US" dirty="0" err="1"/>
              <a:t>aan</a:t>
            </a:r>
            <a:r>
              <a:rPr lang="en-US" dirty="0"/>
              <a:t> die </a:t>
            </a:r>
            <a:r>
              <a:rPr lang="en-US" dirty="0" err="1"/>
              <a:t>tradities</a:t>
            </a:r>
            <a:r>
              <a:rPr lang="en-US" dirty="0"/>
              <a:t> die </a:t>
            </a:r>
            <a:r>
              <a:rPr lang="en-US" dirty="0" err="1"/>
              <a:t>ons</a:t>
            </a:r>
            <a:r>
              <a:rPr lang="en-US" dirty="0"/>
              <a:t> </a:t>
            </a:r>
            <a:r>
              <a:rPr lang="en-US" dirty="0" err="1"/>
              <a:t>onderscheiden</a:t>
            </a:r>
            <a:r>
              <a:rPr lang="en-US" dirty="0"/>
              <a:t> van </a:t>
            </a:r>
            <a:r>
              <a:rPr lang="en-US" dirty="0" err="1"/>
              <a:t>andere</a:t>
            </a:r>
            <a:r>
              <a:rPr lang="en-US" dirty="0"/>
              <a:t> </a:t>
            </a:r>
            <a:r>
              <a:rPr lang="en-US" dirty="0" err="1"/>
              <a:t>volkeren</a:t>
            </a:r>
            <a:r>
              <a:rPr lang="en-US" dirty="0"/>
              <a:t>.</a:t>
            </a:r>
          </a:p>
          <a:p>
            <a:r>
              <a:rPr lang="en-US" dirty="0"/>
              <a:t>Dan </a:t>
            </a:r>
            <a:r>
              <a:rPr lang="en-US" dirty="0" err="1"/>
              <a:t>weer</a:t>
            </a:r>
            <a:r>
              <a:rPr lang="en-US" dirty="0"/>
              <a:t> </a:t>
            </a:r>
            <a:r>
              <a:rPr lang="en-US" dirty="0" err="1"/>
              <a:t>wonen</a:t>
            </a:r>
            <a:r>
              <a:rPr lang="en-US" dirty="0"/>
              <a:t> </a:t>
            </a:r>
            <a:r>
              <a:rPr lang="en-US" dirty="0" err="1"/>
              <a:t>wij</a:t>
            </a:r>
            <a:r>
              <a:rPr lang="en-US" dirty="0"/>
              <a:t> </a:t>
            </a:r>
            <a:r>
              <a:rPr lang="en-US" dirty="0" err="1"/>
              <a:t>dicht</a:t>
            </a:r>
            <a:r>
              <a:rPr lang="en-US" dirty="0"/>
              <a:t> </a:t>
            </a:r>
            <a:r>
              <a:rPr lang="en-US" dirty="0" err="1"/>
              <a:t>bij</a:t>
            </a:r>
            <a:r>
              <a:rPr lang="en-US" dirty="0"/>
              <a:t> </a:t>
            </a:r>
            <a:r>
              <a:rPr lang="en-US" dirty="0" err="1"/>
              <a:t>onze</a:t>
            </a:r>
            <a:r>
              <a:rPr lang="en-US" dirty="0"/>
              <a:t> </a:t>
            </a:r>
            <a:r>
              <a:rPr lang="en-US" dirty="0" err="1"/>
              <a:t>vader</a:t>
            </a:r>
            <a:r>
              <a:rPr lang="en-US" dirty="0"/>
              <a:t>, de </a:t>
            </a:r>
            <a:r>
              <a:rPr lang="en-US" dirty="0" err="1"/>
              <a:t>universalistische</a:t>
            </a:r>
            <a:r>
              <a:rPr lang="en-US" dirty="0"/>
              <a:t> </a:t>
            </a:r>
            <a:r>
              <a:rPr lang="en-US" dirty="0" err="1"/>
              <a:t>en</a:t>
            </a:r>
            <a:r>
              <a:rPr lang="en-US" dirty="0"/>
              <a:t> </a:t>
            </a:r>
            <a:r>
              <a:rPr lang="en-US" dirty="0" err="1"/>
              <a:t>rationele</a:t>
            </a:r>
            <a:r>
              <a:rPr lang="en-US" dirty="0"/>
              <a:t> </a:t>
            </a:r>
            <a:r>
              <a:rPr lang="en-US" dirty="0" err="1"/>
              <a:t>Spinozistische</a:t>
            </a:r>
            <a:r>
              <a:rPr lang="en-US" dirty="0"/>
              <a:t> </a:t>
            </a:r>
            <a:r>
              <a:rPr lang="en-US" dirty="0" err="1"/>
              <a:t>ethiek</a:t>
            </a:r>
            <a:r>
              <a:rPr lang="en-US" dirty="0"/>
              <a:t>, die </a:t>
            </a:r>
            <a:r>
              <a:rPr lang="en-US" dirty="0" err="1"/>
              <a:t>weliswaar</a:t>
            </a:r>
            <a:r>
              <a:rPr lang="en-US" dirty="0"/>
              <a:t> </a:t>
            </a:r>
            <a:r>
              <a:rPr lang="en-US" dirty="0" err="1"/>
              <a:t>geworteld</a:t>
            </a:r>
            <a:r>
              <a:rPr lang="en-US" dirty="0"/>
              <a:t> is in het </a:t>
            </a:r>
            <a:r>
              <a:rPr lang="en-US" dirty="0" err="1"/>
              <a:t>jodendom</a:t>
            </a:r>
            <a:r>
              <a:rPr lang="en-US" dirty="0"/>
              <a:t>, maar </a:t>
            </a:r>
            <a:r>
              <a:rPr lang="en-US" dirty="0" err="1"/>
              <a:t>deze</a:t>
            </a:r>
            <a:r>
              <a:rPr lang="en-US" dirty="0"/>
              <a:t> </a:t>
            </a:r>
            <a:r>
              <a:rPr lang="en-US" dirty="0" err="1"/>
              <a:t>tegelijkertijd</a:t>
            </a:r>
            <a:r>
              <a:rPr lang="en-US" dirty="0"/>
              <a:t> </a:t>
            </a:r>
            <a:r>
              <a:rPr lang="en-US" dirty="0" err="1"/>
              <a:t>overstijgt</a:t>
            </a:r>
            <a:r>
              <a:rPr lang="en-US" dirty="0"/>
              <a:t>.</a:t>
            </a:r>
            <a:endParaRPr lang="nl-NL" dirty="0"/>
          </a:p>
        </p:txBody>
      </p:sp>
    </p:spTree>
    <p:extLst>
      <p:ext uri="{BB962C8B-B14F-4D97-AF65-F5344CB8AC3E}">
        <p14:creationId xmlns:p14="http://schemas.microsoft.com/office/powerpoint/2010/main" val="107770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000865-4BD9-4FD8-B4F8-9FAA2AA59C2D}"/>
              </a:ext>
            </a:extLst>
          </p:cNvPr>
          <p:cNvSpPr>
            <a:spLocks noGrp="1"/>
          </p:cNvSpPr>
          <p:nvPr>
            <p:ph type="title"/>
          </p:nvPr>
        </p:nvSpPr>
        <p:spPr/>
        <p:txBody>
          <a:bodyPr/>
          <a:lstStyle/>
          <a:p>
            <a:r>
              <a:rPr lang="nl-NL" dirty="0"/>
              <a:t>De eerste zin van het </a:t>
            </a:r>
            <a:r>
              <a:rPr lang="nl-NL" i="1" dirty="0"/>
              <a:t>Theologisch-Politiek Traktaat</a:t>
            </a:r>
          </a:p>
        </p:txBody>
      </p:sp>
      <p:sp>
        <p:nvSpPr>
          <p:cNvPr id="3" name="Tijdelijke aanduiding voor inhoud 2">
            <a:extLst>
              <a:ext uri="{FF2B5EF4-FFF2-40B4-BE49-F238E27FC236}">
                <a16:creationId xmlns:a16="http://schemas.microsoft.com/office/drawing/2014/main" id="{9B19DEA9-3866-4FD0-808A-096C2734E2A0}"/>
              </a:ext>
            </a:extLst>
          </p:cNvPr>
          <p:cNvSpPr>
            <a:spLocks noGrp="1"/>
          </p:cNvSpPr>
          <p:nvPr>
            <p:ph idx="1"/>
          </p:nvPr>
        </p:nvSpPr>
        <p:spPr/>
        <p:txBody>
          <a:bodyPr>
            <a:normAutofit/>
          </a:bodyPr>
          <a:lstStyle/>
          <a:p>
            <a:r>
              <a:rPr lang="nl-NL" dirty="0"/>
              <a:t>‘Als de mensen in staat waren al hun zaken volgens een vast plan te regelen, of als het lot hun altijd goed gezind was, zou het bijgeloof geen vat op hen hebben. Maar aangezien zij dikwijls zo in het nauw gedreven worden dat ze zich geen raad meer weten, en meestal jammerlijk heen en weer geslingerd worden tussen hoop en vrees – doordat ze de onzekere gunsten van het lot zo mateloos begeren – zijn ze doorgaans maar al te zeer geneigd aan alles maar geloof te schenken.’ </a:t>
            </a:r>
          </a:p>
          <a:p>
            <a:endParaRPr lang="nl-NL" dirty="0"/>
          </a:p>
        </p:txBody>
      </p:sp>
    </p:spTree>
    <p:extLst>
      <p:ext uri="{BB962C8B-B14F-4D97-AF65-F5344CB8AC3E}">
        <p14:creationId xmlns:p14="http://schemas.microsoft.com/office/powerpoint/2010/main" val="2758017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38DE20-FF48-40CE-82EE-6E6A26F038F0}"/>
              </a:ext>
            </a:extLst>
          </p:cNvPr>
          <p:cNvSpPr>
            <a:spLocks noGrp="1"/>
          </p:cNvSpPr>
          <p:nvPr>
            <p:ph type="title"/>
          </p:nvPr>
        </p:nvSpPr>
        <p:spPr/>
        <p:txBody>
          <a:bodyPr/>
          <a:lstStyle/>
          <a:p>
            <a:r>
              <a:rPr lang="nl-NL" dirty="0"/>
              <a:t>Omgaan met onzekere tijden</a:t>
            </a:r>
          </a:p>
        </p:txBody>
      </p:sp>
      <p:sp>
        <p:nvSpPr>
          <p:cNvPr id="3" name="Tijdelijke aanduiding voor inhoud 2">
            <a:extLst>
              <a:ext uri="{FF2B5EF4-FFF2-40B4-BE49-F238E27FC236}">
                <a16:creationId xmlns:a16="http://schemas.microsoft.com/office/drawing/2014/main" id="{0E6CF349-4241-4301-881C-14D4A11FE48E}"/>
              </a:ext>
            </a:extLst>
          </p:cNvPr>
          <p:cNvSpPr>
            <a:spLocks noGrp="1"/>
          </p:cNvSpPr>
          <p:nvPr>
            <p:ph idx="1"/>
          </p:nvPr>
        </p:nvSpPr>
        <p:spPr/>
        <p:txBody>
          <a:bodyPr>
            <a:normAutofit fontScale="92500"/>
          </a:bodyPr>
          <a:lstStyle/>
          <a:p>
            <a:r>
              <a:rPr lang="nl-NL" dirty="0"/>
              <a:t>Wij leven in onzekere tijden. Maar dat gold evenzeer voor Spinoza als voor ons, als ook voor de vele generaties die tussen hem en ons geleefd hebben. Wij leven dus eigenlijk fundamenteel en altijd in onzekere tijden. </a:t>
            </a:r>
          </a:p>
          <a:p>
            <a:r>
              <a:rPr lang="nl-NL" dirty="0"/>
              <a:t>Spinoza maakte in de eerste 24 jaar van zijn leven mee hoe eerst zijn moeder, toen zijn broer, toen zijn zus, en toen zijn vader stierf. Op zijn 24</a:t>
            </a:r>
            <a:r>
              <a:rPr lang="nl-NL" baseline="30000" dirty="0"/>
              <a:t>ste</a:t>
            </a:r>
            <a:r>
              <a:rPr lang="nl-NL" dirty="0"/>
              <a:t> was hij wees, failliet en door zijn gemeenschap in de ban gedaan. Hij leefde bovendien in de Republiek die geteisterd werd door de pest, door de dreiging van oorlog en burgeroorlog, en bovendien was hij voortdurend bang om – net als zijn vriend Adriaan </a:t>
            </a:r>
            <a:r>
              <a:rPr lang="nl-NL" dirty="0" err="1"/>
              <a:t>Koerbagh</a:t>
            </a:r>
            <a:r>
              <a:rPr lang="nl-NL" dirty="0"/>
              <a:t> - gemarteld en gevangengezet te worden vanwege zijn onorthodoxe denkbeelden over God en het geloof. </a:t>
            </a:r>
          </a:p>
          <a:p>
            <a:r>
              <a:rPr lang="nl-NL" dirty="0"/>
              <a:t>Het is vanuit autobiografisch oogpunt dan ook niet vreemd dat Spinoza’s ganse filosofie in het teken staat naar een oplossing voor onzekerheid en angst. </a:t>
            </a:r>
          </a:p>
        </p:txBody>
      </p:sp>
    </p:spTree>
    <p:extLst>
      <p:ext uri="{BB962C8B-B14F-4D97-AF65-F5344CB8AC3E}">
        <p14:creationId xmlns:p14="http://schemas.microsoft.com/office/powerpoint/2010/main" val="2261565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CADBDA-995E-4148-BB29-04BD4DDE4911}"/>
              </a:ext>
            </a:extLst>
          </p:cNvPr>
          <p:cNvSpPr>
            <a:spLocks noGrp="1"/>
          </p:cNvSpPr>
          <p:nvPr>
            <p:ph type="title"/>
          </p:nvPr>
        </p:nvSpPr>
        <p:spPr/>
        <p:txBody>
          <a:bodyPr/>
          <a:lstStyle/>
          <a:p>
            <a:r>
              <a:rPr lang="nl-NL" dirty="0"/>
              <a:t>Wat maakt onzekere tijden “onzeker”? </a:t>
            </a:r>
          </a:p>
        </p:txBody>
      </p:sp>
      <p:sp>
        <p:nvSpPr>
          <p:cNvPr id="3" name="Tijdelijke aanduiding voor inhoud 2">
            <a:extLst>
              <a:ext uri="{FF2B5EF4-FFF2-40B4-BE49-F238E27FC236}">
                <a16:creationId xmlns:a16="http://schemas.microsoft.com/office/drawing/2014/main" id="{63EF9C55-3D1A-45B3-BFA1-E4B5C8489243}"/>
              </a:ext>
            </a:extLst>
          </p:cNvPr>
          <p:cNvSpPr>
            <a:spLocks noGrp="1"/>
          </p:cNvSpPr>
          <p:nvPr>
            <p:ph idx="1"/>
          </p:nvPr>
        </p:nvSpPr>
        <p:spPr/>
        <p:txBody>
          <a:bodyPr/>
          <a:lstStyle/>
          <a:p>
            <a:r>
              <a:rPr lang="nl-NL" dirty="0"/>
              <a:t>Onzekerheid (het tegenovergestelde van zekerheid) speelt op drie niveaus:</a:t>
            </a:r>
          </a:p>
          <a:p>
            <a:r>
              <a:rPr lang="nl-NL" dirty="0"/>
              <a:t>Op het niveau van het denken. We zijn intellectueel onzeker over iets als wij er onvoldoende kennis van hebben, het onvoldoende begrijpen. De weg naar meer zekerheid is dan ook een weg van toenemend begrip.</a:t>
            </a:r>
          </a:p>
          <a:p>
            <a:r>
              <a:rPr lang="nl-NL" dirty="0"/>
              <a:t>Op het niveau van het voelen. We voelen ons onzeker als we angstig zijn over de goede afloop. We ervaren dan een zekere onrust. De weg naar meer zekerheid is een weg van toenemende gemoedsrust.</a:t>
            </a:r>
          </a:p>
          <a:p>
            <a:r>
              <a:rPr lang="nl-NL" dirty="0"/>
              <a:t>Op het niveau van het handelen. We weten niet goed wat we moeten doen. We doen maar wat.  De weg naar meer zekerheid is een weg in de richting van standvastigheid in ons handelen.</a:t>
            </a:r>
          </a:p>
          <a:p>
            <a:endParaRPr lang="nl-NL" dirty="0"/>
          </a:p>
        </p:txBody>
      </p:sp>
    </p:spTree>
    <p:extLst>
      <p:ext uri="{BB962C8B-B14F-4D97-AF65-F5344CB8AC3E}">
        <p14:creationId xmlns:p14="http://schemas.microsoft.com/office/powerpoint/2010/main" val="371007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275F4B-D4C5-4230-970C-CF945D803D26}"/>
              </a:ext>
            </a:extLst>
          </p:cNvPr>
          <p:cNvSpPr>
            <a:spLocks noGrp="1"/>
          </p:cNvSpPr>
          <p:nvPr>
            <p:ph type="title"/>
          </p:nvPr>
        </p:nvSpPr>
        <p:spPr/>
        <p:txBody>
          <a:bodyPr/>
          <a:lstStyle/>
          <a:p>
            <a:r>
              <a:rPr lang="nl-NL" dirty="0"/>
              <a:t>Wat is tijd?</a:t>
            </a:r>
          </a:p>
        </p:txBody>
      </p:sp>
      <p:sp>
        <p:nvSpPr>
          <p:cNvPr id="3" name="Tijdelijke aanduiding voor inhoud 2">
            <a:extLst>
              <a:ext uri="{FF2B5EF4-FFF2-40B4-BE49-F238E27FC236}">
                <a16:creationId xmlns:a16="http://schemas.microsoft.com/office/drawing/2014/main" id="{F71A7434-A28E-4BAE-8616-C21937634682}"/>
              </a:ext>
            </a:extLst>
          </p:cNvPr>
          <p:cNvSpPr>
            <a:spLocks noGrp="1"/>
          </p:cNvSpPr>
          <p:nvPr>
            <p:ph idx="1"/>
          </p:nvPr>
        </p:nvSpPr>
        <p:spPr/>
        <p:txBody>
          <a:bodyPr>
            <a:normAutofit lnSpcReduction="10000"/>
          </a:bodyPr>
          <a:lstStyle/>
          <a:p>
            <a:r>
              <a:rPr lang="nl-NL" dirty="0"/>
              <a:t>Spinoza maakt een onderscheid tussen tijd, duur en eeuwigheid.</a:t>
            </a:r>
          </a:p>
          <a:p>
            <a:pPr lvl="1"/>
            <a:r>
              <a:rPr lang="nl-NL" dirty="0"/>
              <a:t>Tijd is de manier waarop wij normaal gesproken de wereld ervaren. Een aaneenschakeling van momenten. Nu gebeurt er dit, en nu gebeurt er weer dat. Dingen verschijnen dan ons als behorende tot het verleden, het heden of de toekomst.</a:t>
            </a:r>
          </a:p>
          <a:p>
            <a:pPr lvl="1"/>
            <a:r>
              <a:rPr lang="nl-NL" dirty="0"/>
              <a:t>Duur is de wijze waarop wij tijd proberen te meten. Deze lezing duurt bijvoorbeeld een drie kwartier. Sommige dingen duren een heel leven lang. Andere dingen gaan heel lang mee. Zij zijn dan duurzaam. Eeuwigheid is echter volgens Spinoza niet te verwarren met iets dat een oneindige duur heeft.</a:t>
            </a:r>
          </a:p>
          <a:p>
            <a:pPr lvl="1"/>
            <a:r>
              <a:rPr lang="nl-NL" dirty="0"/>
              <a:t>Eeuwig is iets dat geheel buiten de tijd staat en buiten de tijd om gedacht kan worden. De essenties van de dingen zijn eeuwig. Neem de essentie van een cirkel bijvoorbeeld. Dat alle punten op de cirkel even ver verwijderd zijn van het middelpunt is een eeuwige waarheid, een waarheid die begrepen kan worden zonder een beroep te doen op tijd.  </a:t>
            </a:r>
          </a:p>
        </p:txBody>
      </p:sp>
    </p:spTree>
    <p:extLst>
      <p:ext uri="{BB962C8B-B14F-4D97-AF65-F5344CB8AC3E}">
        <p14:creationId xmlns:p14="http://schemas.microsoft.com/office/powerpoint/2010/main" val="3435660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3712F0-A767-43FA-9294-9B56F009FAFB}"/>
              </a:ext>
            </a:extLst>
          </p:cNvPr>
          <p:cNvSpPr>
            <a:spLocks noGrp="1"/>
          </p:cNvSpPr>
          <p:nvPr>
            <p:ph type="title"/>
          </p:nvPr>
        </p:nvSpPr>
        <p:spPr/>
        <p:txBody>
          <a:bodyPr/>
          <a:lstStyle/>
          <a:p>
            <a:r>
              <a:rPr lang="en-US" dirty="0"/>
              <a:t>Los van de </a:t>
            </a:r>
            <a:r>
              <a:rPr lang="en-US" dirty="0" err="1"/>
              <a:t>tijd</a:t>
            </a:r>
            <a:r>
              <a:rPr lang="en-US" dirty="0"/>
              <a:t>: sub specie aeternitatis</a:t>
            </a:r>
            <a:endParaRPr lang="nl-NL" dirty="0"/>
          </a:p>
        </p:txBody>
      </p:sp>
      <p:sp>
        <p:nvSpPr>
          <p:cNvPr id="3" name="Tijdelijke aanduiding voor inhoud 2">
            <a:extLst>
              <a:ext uri="{FF2B5EF4-FFF2-40B4-BE49-F238E27FC236}">
                <a16:creationId xmlns:a16="http://schemas.microsoft.com/office/drawing/2014/main" id="{0D69AD5C-6785-4EF6-9C79-03646EF4CD0F}"/>
              </a:ext>
            </a:extLst>
          </p:cNvPr>
          <p:cNvSpPr>
            <a:spLocks noGrp="1"/>
          </p:cNvSpPr>
          <p:nvPr>
            <p:ph idx="1"/>
          </p:nvPr>
        </p:nvSpPr>
        <p:spPr/>
        <p:txBody>
          <a:bodyPr>
            <a:normAutofit lnSpcReduction="10000"/>
          </a:bodyPr>
          <a:lstStyle/>
          <a:p>
            <a:r>
              <a:rPr lang="nl-NL" dirty="0"/>
              <a:t>Ten opzichte van de dingen waar we in de tijd tegenaan botsen staan we betrekkelijk machteloos. Maar wanneer we ze anders begrijpen, namelijk vanuit het gezichtspunt van de eeuwigheid, als de uitdrukking van eeuwige natuurwetten en eeuwige essenties, verandert dat niet alleen ons denken, maar ook ons voelen en ons handelen. </a:t>
            </a:r>
          </a:p>
          <a:p>
            <a:r>
              <a:rPr lang="nl-NL" dirty="0"/>
              <a:t>Als we de wereld, de dingen en onszelf begrijpen vanuit wetten die altijd en overal gelden, worden we niet meer zo zeer heen en weer geslingerd door hoop en vrees, overdreven verwachtingen en teleurstellingen, maar hebben we iets waar we te allen tijde op terug kunnen vallen.</a:t>
            </a:r>
          </a:p>
          <a:p>
            <a:r>
              <a:rPr lang="nl-NL" dirty="0"/>
              <a:t>Als we de wereld, de dingen en onszelf begrijpen als iets dat los staat van de tijd, als de uitdrukkingen van eeuwige essenties, hebben we een ervaring waarin wij als het ware even uit de tijd worden getild. Dit noemt Spinoza een ervaring van gelukzaligheid. </a:t>
            </a:r>
          </a:p>
        </p:txBody>
      </p:sp>
    </p:spTree>
    <p:extLst>
      <p:ext uri="{BB962C8B-B14F-4D97-AF65-F5344CB8AC3E}">
        <p14:creationId xmlns:p14="http://schemas.microsoft.com/office/powerpoint/2010/main" val="1911016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206C09-2F01-4FB0-A77D-DDC5786B0CDB}"/>
              </a:ext>
            </a:extLst>
          </p:cNvPr>
          <p:cNvSpPr>
            <a:spLocks noGrp="1"/>
          </p:cNvSpPr>
          <p:nvPr>
            <p:ph type="title"/>
          </p:nvPr>
        </p:nvSpPr>
        <p:spPr/>
        <p:txBody>
          <a:bodyPr/>
          <a:lstStyle/>
          <a:p>
            <a:r>
              <a:rPr lang="nl-NL" dirty="0"/>
              <a:t>De weg richting verlossing: de drie kensoorten</a:t>
            </a:r>
          </a:p>
        </p:txBody>
      </p:sp>
      <p:sp>
        <p:nvSpPr>
          <p:cNvPr id="3" name="Tijdelijke aanduiding voor inhoud 2">
            <a:extLst>
              <a:ext uri="{FF2B5EF4-FFF2-40B4-BE49-F238E27FC236}">
                <a16:creationId xmlns:a16="http://schemas.microsoft.com/office/drawing/2014/main" id="{7E4C0ED0-CBD4-486A-AD8A-E61783901652}"/>
              </a:ext>
            </a:extLst>
          </p:cNvPr>
          <p:cNvSpPr>
            <a:spLocks noGrp="1"/>
          </p:cNvSpPr>
          <p:nvPr>
            <p:ph idx="1"/>
          </p:nvPr>
        </p:nvSpPr>
        <p:spPr/>
        <p:txBody>
          <a:bodyPr>
            <a:normAutofit fontScale="92500" lnSpcReduction="20000"/>
          </a:bodyPr>
          <a:lstStyle/>
          <a:p>
            <a:r>
              <a:rPr lang="nl-NL" dirty="0"/>
              <a:t>Kennis van de eerste soort: verbeelding - zintuiglijke indrukken, associaties, herinneringen, woorden, symbolen; deze kennis komt tot stand doordat wij door de tijd gaan en daarin allerlei dingen meemaken die ons denken vormen. Deze kennis verschilt van mens tot mens en is hoogst onzeker. </a:t>
            </a:r>
          </a:p>
          <a:p>
            <a:r>
              <a:rPr lang="nl-NL" dirty="0"/>
              <a:t>Kennis van de tweede soort: ratio - de natuurwetten begrijpen en daaruit dingen kunnen afleiden; deze kennis komt tot stand wanneer wij met ons verstand onze indrukken met elkaar gaan vergelijken en tot universele beginselen komen. Deze kennis is duurzaam en zeker. Bij kennis van de tweede en de derde soort begrijpen wij de dingen vanuit het gezichtspunt van de eeuwigheid.</a:t>
            </a:r>
          </a:p>
          <a:p>
            <a:r>
              <a:rPr lang="nl-NL" dirty="0"/>
              <a:t>Kennis van de derde soort: intuïtie - het bijzondere, individuele geval onmiddellijk, als in een flits begrijpen als de uitdrukking van een eeuwige essentie. Deze kennis komt tot stand wanneer wij volledig tot ons door laten dringen wat het betekent dat alles in God is en niets zonder God kan bestaan of gedacht worden. Deze kennis is niet alleen zeker, maar geeft ons de hoogst mogelijke blijdschap. </a:t>
            </a:r>
          </a:p>
        </p:txBody>
      </p:sp>
    </p:spTree>
    <p:extLst>
      <p:ext uri="{BB962C8B-B14F-4D97-AF65-F5344CB8AC3E}">
        <p14:creationId xmlns:p14="http://schemas.microsoft.com/office/powerpoint/2010/main" val="4102232435"/>
      </p:ext>
    </p:extLst>
  </p:cSld>
  <p:clrMapOvr>
    <a:masterClrMapping/>
  </p:clrMapOvr>
</p:sld>
</file>

<file path=ppt/theme/theme1.xml><?xml version="1.0" encoding="utf-8"?>
<a:theme xmlns:a="http://schemas.openxmlformats.org/drawingml/2006/main" name="Sliert">
  <a:themeElements>
    <a:clrScheme name="Slier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10378</TotalTime>
  <Words>3178</Words>
  <Application>Microsoft Office PowerPoint</Application>
  <PresentationFormat>Breedbeeld</PresentationFormat>
  <Paragraphs>80</Paragraphs>
  <Slides>21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21</vt:i4>
      </vt:variant>
    </vt:vector>
  </HeadingPairs>
  <TitlesOfParts>
    <vt:vector size="26" baseType="lpstr">
      <vt:lpstr>Arial</vt:lpstr>
      <vt:lpstr>Calibri</vt:lpstr>
      <vt:lpstr>Century Gothic</vt:lpstr>
      <vt:lpstr>Wingdings 3</vt:lpstr>
      <vt:lpstr>Sliert</vt:lpstr>
      <vt:lpstr>Omgaan met onzekere tijden en wat we daarover van Spinoza kunnen leren</vt:lpstr>
      <vt:lpstr>Spinoza – vriend of vijand van het liberale jodendom?</vt:lpstr>
      <vt:lpstr>Kinderen uit een slecht huwelijk</vt:lpstr>
      <vt:lpstr>De eerste zin van het Theologisch-Politiek Traktaat</vt:lpstr>
      <vt:lpstr>Omgaan met onzekere tijden</vt:lpstr>
      <vt:lpstr>Wat maakt onzekere tijden “onzeker”? </vt:lpstr>
      <vt:lpstr>Wat is tijd?</vt:lpstr>
      <vt:lpstr>Los van de tijd: sub specie aeternitatis</vt:lpstr>
      <vt:lpstr>De weg richting verlossing: de drie kensoorten</vt:lpstr>
      <vt:lpstr>Bevrijd van de illusie van de vrije wil</vt:lpstr>
      <vt:lpstr>Het hoogste goed: kennis en liefde van God</vt:lpstr>
      <vt:lpstr>De eerste zinnen van het Traktaat over de verbetering van het verstand</vt:lpstr>
      <vt:lpstr>Spinoza in de Ethica</vt:lpstr>
      <vt:lpstr>Het bijgeloof</vt:lpstr>
      <vt:lpstr>De remedies</vt:lpstr>
      <vt:lpstr>Vaste levensbeginselen gaan aan de remedies vooraf</vt:lpstr>
      <vt:lpstr>De ervaring van gelukzaligheid</vt:lpstr>
      <vt:lpstr>Het geloof: de andere weg tot het heel maken van de gebroken wereld</vt:lpstr>
      <vt:lpstr>Conclusie: hoe om te gaan met onzekere tijden?</vt:lpstr>
      <vt:lpstr>Biedt dit nu een oplossing voor eens en altijd?</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Omgaan met onzekere tijden en wat we daarover van Spinoza kunnen leren</dc:title>
  <dc:creator>Yoram Stein</dc:creator>
  <cp:lastModifiedBy>Yoram Stein</cp:lastModifiedBy>
  <cp:revision>98</cp:revision>
  <dcterms:created xsi:type="dcterms:W3CDTF">2020-10-24T09:00:05Z</dcterms:created>
  <dcterms:modified xsi:type="dcterms:W3CDTF">2020-11-02T13:38:16Z</dcterms:modified>
</cp:coreProperties>
</file>